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embeddedFontLs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3F28A-2312-4E2B-8DEB-6AD8FFC65B38}">
  <a:tblStyle styleId="{F743F28A-2312-4E2B-8DEB-6AD8FFC65B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816e3f5ea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9816e3f5ea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816e3f5ea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9816e3f5ea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816e3f5ea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9816e3f5ea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816e3f5e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9" name="Google Shape;459;g9816e3f5e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816e3f5e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816e3f5e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76" name="Google Shape;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16e3f5e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9816e3f5e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4509"/>
          <a:stretch/>
        </p:blipFill>
        <p:spPr>
          <a:xfrm>
            <a:off x="0" y="0"/>
            <a:ext cx="12192000" cy="689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781964" y="4479491"/>
            <a:ext cx="61329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2">
  <p:cSld name="OBJEC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 t="5802"/>
          <a:stretch/>
        </p:blipFill>
        <p:spPr>
          <a:xfrm>
            <a:off x="0" y="9236"/>
            <a:ext cx="12268200" cy="684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8200" y="1254369"/>
            <a:ext cx="10515600" cy="49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Arial Hebrew"/>
                <a:ea typeface="Arial Hebrew"/>
                <a:cs typeface="Arial Hebrew"/>
                <a:sym typeface="Arial Hebrew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400" b="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10413" y="64123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4400" b="0">
                <a:solidFill>
                  <a:srgbClr val="1B28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50470" y="6400800"/>
            <a:ext cx="10301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18" Type="http://schemas.openxmlformats.org/officeDocument/2006/relationships/image" Target="../media/image35.jp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5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g"/><Relationship Id="rId5" Type="http://schemas.openxmlformats.org/officeDocument/2006/relationships/image" Target="../media/image22.jp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trepreneurship.columbia.edu/collaboratory/" TargetMode="Externa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blogs/technology-and-learning/6-attributes-academic-disciplin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3958542" y="2568209"/>
            <a:ext cx="795636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800"/>
              <a:t>Integrating </a:t>
            </a:r>
            <a:br>
              <a:rPr lang="en-US" sz="4800"/>
            </a:br>
            <a:r>
              <a:rPr lang="en-US" sz="4800"/>
              <a:t>Research +</a:t>
            </a:r>
            <a:br>
              <a:rPr lang="en-US" sz="4800"/>
            </a:br>
            <a:r>
              <a:rPr lang="en-US" sz="4800"/>
              <a:t>Education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l="3744" b="27166"/>
          <a:stretch/>
        </p:blipFill>
        <p:spPr>
          <a:xfrm>
            <a:off x="196650" y="1038175"/>
            <a:ext cx="10533700" cy="493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80633" y="134091"/>
            <a:ext cx="11587189" cy="90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Creates a Climate Data Science Curriculum</a:t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3270129" y="3595466"/>
            <a:ext cx="2340962" cy="7096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3234475" y="2052576"/>
            <a:ext cx="2412300" cy="374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5646775" y="2052576"/>
            <a:ext cx="2761500" cy="374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8263725" y="1900175"/>
            <a:ext cx="2340900" cy="39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l="3744" b="89527"/>
          <a:stretch/>
        </p:blipFill>
        <p:spPr>
          <a:xfrm>
            <a:off x="196650" y="1190575"/>
            <a:ext cx="10533700" cy="7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2"/>
          <p:cNvGrpSpPr/>
          <p:nvPr/>
        </p:nvGrpSpPr>
        <p:grpSpPr>
          <a:xfrm>
            <a:off x="957139" y="2531863"/>
            <a:ext cx="7460220" cy="2171702"/>
            <a:chOff x="3270129" y="2871786"/>
            <a:chExt cx="7460220" cy="2171702"/>
          </a:xfrm>
        </p:grpSpPr>
        <p:grpSp>
          <p:nvGrpSpPr>
            <p:cNvPr id="157" name="Google Shape;157;p22"/>
            <p:cNvGrpSpPr/>
            <p:nvPr/>
          </p:nvGrpSpPr>
          <p:grpSpPr>
            <a:xfrm>
              <a:off x="3270129" y="2871787"/>
              <a:ext cx="7460220" cy="2171701"/>
              <a:chOff x="3270129" y="2871787"/>
              <a:chExt cx="7460220" cy="2171701"/>
            </a:xfrm>
          </p:grpSpPr>
          <p:pic>
            <p:nvPicPr>
              <p:cNvPr id="158" name="Google Shape;158;p22"/>
              <p:cNvPicPr preferRelativeResize="0"/>
              <p:nvPr/>
            </p:nvPicPr>
            <p:blipFill rotWithShape="1">
              <a:blip r:embed="rId3">
                <a:alphaModFix/>
              </a:blip>
              <a:srcRect l="31831" t="27061" b="40889"/>
              <a:stretch/>
            </p:blipFill>
            <p:spPr>
              <a:xfrm>
                <a:off x="3270129" y="2871787"/>
                <a:ext cx="7460220" cy="21717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22"/>
              <p:cNvSpPr/>
              <p:nvPr/>
            </p:nvSpPr>
            <p:spPr>
              <a:xfrm>
                <a:off x="3270129" y="3595466"/>
                <a:ext cx="2340962" cy="70961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" name="Google Shape;160;p22"/>
            <p:cNvSpPr/>
            <p:nvPr/>
          </p:nvSpPr>
          <p:spPr>
            <a:xfrm>
              <a:off x="7972425" y="2871786"/>
              <a:ext cx="2757924" cy="7236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7972425" y="4353150"/>
              <a:ext cx="2757924" cy="6903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2"/>
          <p:cNvSpPr/>
          <p:nvPr/>
        </p:nvSpPr>
        <p:spPr>
          <a:xfrm>
            <a:off x="2957985" y="1662376"/>
            <a:ext cx="5935916" cy="4196212"/>
          </a:xfrm>
          <a:prstGeom prst="arc">
            <a:avLst>
              <a:gd name="adj1" fmla="val 16174501"/>
              <a:gd name="adj2" fmla="val 5469850"/>
            </a:avLst>
          </a:prstGeom>
          <a:noFill/>
          <a:ln w="38100" cap="flat" cmpd="sng">
            <a:solidFill>
              <a:srgbClr val="44B2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509209" y="327557"/>
            <a:ext cx="10515600" cy="90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A Graduate Certificate in Climate Data Science Reaches Diverse Trainees</a:t>
            </a:r>
            <a:endParaRPr sz="38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779331" y="1419192"/>
            <a:ext cx="304652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LEAP Fellows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7302593" y="1967311"/>
            <a:ext cx="428013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Graduate students at partner institutions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8409748" y="4215486"/>
            <a:ext cx="359283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Online via Columbia Video Network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7737751" y="4837498"/>
            <a:ext cx="412611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Columbia Business School’s executive education program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8238074" y="2642514"/>
            <a:ext cx="346724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Graduate students affiliated with National Society of Black Engineers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8575720" y="3531125"/>
            <a:ext cx="3260885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Bridge programs participants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5708710" y="5556206"/>
            <a:ext cx="524648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LEAP’s Storytellers in Residence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l="1951" t="8623" b="27162"/>
          <a:stretch/>
        </p:blipFill>
        <p:spPr>
          <a:xfrm>
            <a:off x="685800" y="1241325"/>
            <a:ext cx="10730349" cy="43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80634" y="134091"/>
            <a:ext cx="10515600" cy="90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This Curriculum Offers Multiple Entry Points</a:t>
            </a:r>
            <a:endParaRPr sz="36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3955929" y="3214466"/>
            <a:ext cx="2340900" cy="709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972216" y="1376648"/>
            <a:ext cx="23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Climate Science Graduate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Entry Point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3955929" y="5292219"/>
            <a:ext cx="209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Data Science Graduate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Entry Point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787203" y="2691246"/>
            <a:ext cx="142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Undergraduate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Entry Point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1647329" y="4481096"/>
            <a:ext cx="210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Introductory Courses for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Research Integration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6641524" y="4507956"/>
            <a:ext cx="186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Advanced Course for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Research Integration</a:t>
            </a:r>
            <a:endParaRPr/>
          </a:p>
        </p:txBody>
      </p:sp>
      <p:cxnSp>
        <p:nvCxnSpPr>
          <p:cNvPr id="183" name="Google Shape;183;p23"/>
          <p:cNvCxnSpPr/>
          <p:nvPr/>
        </p:nvCxnSpPr>
        <p:spPr>
          <a:xfrm rot="10800000">
            <a:off x="2570018" y="3857856"/>
            <a:ext cx="0" cy="650100"/>
          </a:xfrm>
          <a:prstGeom prst="straightConnector1">
            <a:avLst/>
          </a:prstGeom>
          <a:noFill/>
          <a:ln w="38100" cap="flat" cmpd="sng">
            <a:solidFill>
              <a:srgbClr val="44B29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4" name="Google Shape;184;p23"/>
          <p:cNvCxnSpPr/>
          <p:nvPr/>
        </p:nvCxnSpPr>
        <p:spPr>
          <a:xfrm rot="10800000">
            <a:off x="7446818" y="3830996"/>
            <a:ext cx="0" cy="650100"/>
          </a:xfrm>
          <a:prstGeom prst="straightConnector1">
            <a:avLst/>
          </a:prstGeom>
          <a:noFill/>
          <a:ln w="38100" cap="flat" cmpd="sng">
            <a:solidFill>
              <a:srgbClr val="44B29D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428978" y="365125"/>
            <a:ext cx="109248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Research + Education is Integrated by Design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7091582" y="2198390"/>
            <a:ext cx="4076700" cy="1287166"/>
          </a:xfrm>
          <a:prstGeom prst="rect">
            <a:avLst/>
          </a:prstGeom>
          <a:solidFill>
            <a:srgbClr val="44B2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goals</a:t>
            </a:r>
            <a:b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Risk + uncertainty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Needs for continuity + progress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893223" y="2215854"/>
            <a:ext cx="4207197" cy="1287166"/>
          </a:xfrm>
          <a:prstGeom prst="rect">
            <a:avLst/>
          </a:prstGeom>
          <a:solidFill>
            <a:srgbClr val="44B2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 learning goals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Fixed timelines + deliverables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Limited instructional resources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2161496" y="1754189"/>
            <a:ext cx="167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24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8137871" y="1712912"/>
            <a:ext cx="15728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24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4071938" y="3788631"/>
            <a:ext cx="508664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Alignment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research goals + education goals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</a:t>
            </a:r>
            <a:r>
              <a:rPr lang="en-US"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scaffolding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risk aversion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class instructors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preservation + </a:t>
            </a:r>
            <a:r>
              <a:rPr lang="en-US"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sz="16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 researchers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human-centered design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 rot="10800000">
            <a:off x="5100417" y="2652628"/>
            <a:ext cx="1991163" cy="1050186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1B28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3760708" y="3884304"/>
            <a:ext cx="311230" cy="1173471"/>
          </a:xfrm>
          <a:prstGeom prst="leftBrace">
            <a:avLst>
              <a:gd name="adj1" fmla="val 8333"/>
              <a:gd name="adj2" fmla="val 50948"/>
            </a:avLst>
          </a:prstGeom>
          <a:noFill/>
          <a:ln w="38100" cap="flat" cmpd="sng">
            <a:solidFill>
              <a:srgbClr val="1B2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24"/>
          <p:cNvGrpSpPr/>
          <p:nvPr/>
        </p:nvGrpSpPr>
        <p:grpSpPr>
          <a:xfrm>
            <a:off x="736655" y="3487608"/>
            <a:ext cx="3020457" cy="2389905"/>
            <a:chOff x="487497" y="481338"/>
            <a:chExt cx="3020457" cy="2389905"/>
          </a:xfrm>
        </p:grpSpPr>
        <p:sp>
          <p:nvSpPr>
            <p:cNvPr id="198" name="Google Shape;198;p24"/>
            <p:cNvSpPr/>
            <p:nvPr/>
          </p:nvSpPr>
          <p:spPr>
            <a:xfrm>
              <a:off x="1603613" y="1065132"/>
              <a:ext cx="1673780" cy="16737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1B285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1940117" y="1457207"/>
              <a:ext cx="1000772" cy="860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Course</a:t>
              </a:r>
              <a:r>
                <a:rPr lang="en-US">
                  <a:solidFill>
                    <a:schemeClr val="lt1"/>
                  </a:solidFill>
                </a:rPr>
                <a:t>-</a:t>
              </a:r>
              <a:br>
                <a:rPr lang="en-US">
                  <a:solidFill>
                    <a:schemeClr val="lt1"/>
                  </a:solidFill>
                </a:rPr>
              </a:br>
              <a:r>
                <a:rPr lang="en-US">
                  <a:solidFill>
                    <a:schemeClr val="lt1"/>
                  </a:solidFill>
                </a:rPr>
                <a:t>b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ased Research Experience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715499" y="692007"/>
              <a:ext cx="1217294" cy="12172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0C34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1021956" y="1000317"/>
              <a:ext cx="604380" cy="60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 Studio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449205" y="812494"/>
              <a:ext cx="2058749" cy="20587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545" y="5540"/>
                  </a:moveTo>
                  <a:lnTo>
                    <a:pt x="46545" y="5540"/>
                  </a:lnTo>
                  <a:cubicBezTo>
                    <a:pt x="72048" y="-761"/>
                    <a:pt x="98508" y="11480"/>
                    <a:pt x="110217" y="34996"/>
                  </a:cubicBezTo>
                  <a:cubicBezTo>
                    <a:pt x="121926" y="58511"/>
                    <a:pt x="115748" y="87003"/>
                    <a:pt x="95351" y="103557"/>
                  </a:cubicBezTo>
                  <a:lnTo>
                    <a:pt x="97534" y="106778"/>
                  </a:lnTo>
                  <a:lnTo>
                    <a:pt x="89829" y="104016"/>
                  </a:lnTo>
                  <a:lnTo>
                    <a:pt x="89871" y="95472"/>
                  </a:lnTo>
                  <a:lnTo>
                    <a:pt x="92053" y="98692"/>
                  </a:lnTo>
                  <a:lnTo>
                    <a:pt x="92053" y="98692"/>
                  </a:lnTo>
                  <a:cubicBezTo>
                    <a:pt x="110099" y="83742"/>
                    <a:pt x="115414" y="58303"/>
                    <a:pt x="104863" y="37378"/>
                  </a:cubicBezTo>
                  <a:cubicBezTo>
                    <a:pt x="94313" y="16454"/>
                    <a:pt x="70699" y="5602"/>
                    <a:pt x="47949" y="11223"/>
                  </a:cubicBezTo>
                  <a:close/>
                </a:path>
              </a:pathLst>
            </a:cu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487497" y="481338"/>
              <a:ext cx="1556615" cy="15566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24"/>
          <p:cNvSpPr/>
          <p:nvPr/>
        </p:nvSpPr>
        <p:spPr>
          <a:xfrm>
            <a:off x="9073380" y="5091722"/>
            <a:ext cx="428400" cy="26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B28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9710737" y="4809559"/>
            <a:ext cx="2047876" cy="914400"/>
          </a:xfrm>
          <a:prstGeom prst="rect">
            <a:avLst/>
          </a:prstGeom>
          <a:solidFill>
            <a:srgbClr val="1B28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“Train the Trainer” Faculty Workshops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Transdisciplinary Education Offers a Greater Quality + Quantity of Opportunities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Inclusive curriculum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Overcome barriers + embrace differences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Collaboration + open science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Fusing communities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Climate Science is Not Diverse or Equitable + Has Not Changed</a:t>
            </a:r>
            <a:endParaRPr sz="38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7" name="Google Shape;217;p26" descr="Fig. 1"/>
          <p:cNvPicPr preferRelativeResize="0"/>
          <p:nvPr/>
        </p:nvPicPr>
        <p:blipFill rotWithShape="1">
          <a:blip r:embed="rId3">
            <a:alphaModFix/>
          </a:blip>
          <a:srcRect l="31713" t="4214" r="36177" b="30545"/>
          <a:stretch/>
        </p:blipFill>
        <p:spPr>
          <a:xfrm>
            <a:off x="976375" y="1690700"/>
            <a:ext cx="6391599" cy="40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/>
          <p:nvPr/>
        </p:nvSpPr>
        <p:spPr>
          <a:xfrm>
            <a:off x="3048000" y="6311182"/>
            <a:ext cx="609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Bernard, Rachel E., and Emily HG Cooperdock. "No progress on diversity in 40 years." </a:t>
            </a:r>
            <a:r>
              <a:rPr lang="en-US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Nature Geoscience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11.5 (2018): 292-295.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6" descr="Fig. 1"/>
          <p:cNvPicPr preferRelativeResize="0"/>
          <p:nvPr/>
        </p:nvPicPr>
        <p:blipFill rotWithShape="1">
          <a:blip r:embed="rId3">
            <a:alphaModFix/>
          </a:blip>
          <a:srcRect l="35339" t="69696" r="44443"/>
          <a:stretch/>
        </p:blipFill>
        <p:spPr>
          <a:xfrm>
            <a:off x="7764625" y="2952400"/>
            <a:ext cx="3911126" cy="18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812617" y="497192"/>
            <a:ext cx="10566766" cy="12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6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Data Science Curriculum has Improved but Still Poses Barriers</a:t>
            </a:r>
            <a:endParaRPr sz="36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2735" t="13653" r="6676" b="4291"/>
          <a:stretch/>
        </p:blipFill>
        <p:spPr>
          <a:xfrm>
            <a:off x="1232100" y="2685088"/>
            <a:ext cx="8996775" cy="31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/>
          <p:nvPr/>
        </p:nvSpPr>
        <p:spPr>
          <a:xfrm>
            <a:off x="4172591" y="6284933"/>
            <a:ext cx="36487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Mixed News on Diversity </a:t>
            </a:r>
            <a:r>
              <a:rPr lang="en-US" sz="1100" i="1">
                <a:solidFill>
                  <a:schemeClr val="lt1"/>
                </a:solidFill>
              </a:rPr>
              <a:t>+ </a:t>
            </a:r>
            <a:r>
              <a:rPr lang="en-US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Enrollment Surge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 Research Association (2015)</a:t>
            </a:r>
            <a:endParaRPr sz="1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1232111" y="2223388"/>
            <a:ext cx="1295400" cy="461700"/>
          </a:xfrm>
          <a:prstGeom prst="rect">
            <a:avLst/>
          </a:prstGeom>
          <a:solidFill>
            <a:srgbClr val="1E28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Women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4">
            <a:alphaModFix/>
          </a:blip>
          <a:srcRect l="1400" t="7888" r="4587" b="3974"/>
          <a:stretch/>
        </p:blipFill>
        <p:spPr>
          <a:xfrm>
            <a:off x="1113975" y="2461400"/>
            <a:ext cx="9233025" cy="3433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1232110" y="2223397"/>
            <a:ext cx="4374900" cy="461700"/>
          </a:xfrm>
          <a:prstGeom prst="rect">
            <a:avLst/>
          </a:prstGeom>
          <a:solidFill>
            <a:srgbClr val="1E28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Underrepresented Minorities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Next-Generation Climate Data Scientists Will Create Broad Impacts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B1DDD5"/>
                </a:solidFill>
              </a:rPr>
              <a:t>EO1: Develop </a:t>
            </a:r>
            <a:r>
              <a:rPr lang="en-US" b="1">
                <a:solidFill>
                  <a:srgbClr val="B1DDD5"/>
                </a:solidFill>
              </a:rPr>
              <a:t>research-intensive</a:t>
            </a:r>
            <a:r>
              <a:rPr lang="en-US">
                <a:solidFill>
                  <a:srgbClr val="B1DDD5"/>
                </a:solidFill>
              </a:rPr>
              <a:t> undergraduate + graduate curricula, providing multiple transdisciplinary </a:t>
            </a:r>
            <a:r>
              <a:rPr lang="en-US" b="1">
                <a:solidFill>
                  <a:srgbClr val="B1DDD5"/>
                </a:solidFill>
              </a:rPr>
              <a:t>entryways</a:t>
            </a:r>
            <a:r>
              <a:rPr lang="en-US">
                <a:solidFill>
                  <a:srgbClr val="B1DDD5"/>
                </a:solidFill>
              </a:rPr>
              <a:t> for students from diverse backgrounds + with varied career goals.</a:t>
            </a:r>
            <a:endParaRPr>
              <a:solidFill>
                <a:srgbClr val="B1DDD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EO2: Offer </a:t>
            </a:r>
            <a:r>
              <a:rPr lang="en-US" b="1">
                <a:solidFill>
                  <a:srgbClr val="0C343D"/>
                </a:solidFill>
              </a:rPr>
              <a:t>immersive research</a:t>
            </a:r>
            <a:r>
              <a:rPr lang="en-US">
                <a:solidFill>
                  <a:srgbClr val="000000"/>
                </a:solidFill>
              </a:rPr>
              <a:t> experiences to student, teacher, parent + workforce trainees.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B1DDD5"/>
                </a:solidFill>
              </a:rPr>
              <a:t>EO3: </a:t>
            </a:r>
            <a:r>
              <a:rPr lang="en-US" b="1">
                <a:solidFill>
                  <a:srgbClr val="B1DDD5"/>
                </a:solidFill>
              </a:rPr>
              <a:t>Broaden research</a:t>
            </a:r>
            <a:r>
              <a:rPr lang="en-US">
                <a:solidFill>
                  <a:srgbClr val="B1DDD5"/>
                </a:solidFill>
              </a:rPr>
              <a:t> impact through communication, translation, human-centered design, curriculum development, evaluation + assessment.</a:t>
            </a:r>
            <a:endParaRPr>
              <a:solidFill>
                <a:srgbClr val="B1DDD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686075" y="153175"/>
            <a:ext cx="1107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Education Programs are Vertically Integrated</a:t>
            </a:r>
            <a:endParaRPr sz="38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6209041" y="2021439"/>
            <a:ext cx="3157537" cy="538162"/>
          </a:xfrm>
          <a:prstGeom prst="roundRect">
            <a:avLst>
              <a:gd name="adj" fmla="val 16667"/>
            </a:avLst>
          </a:prstGeom>
          <a:solidFill>
            <a:srgbClr val="357A6D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LEAP Faculty + Postdocs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6209041" y="2737402"/>
            <a:ext cx="3157537" cy="538162"/>
          </a:xfrm>
          <a:prstGeom prst="roundRect">
            <a:avLst>
              <a:gd name="adj" fmla="val 16667"/>
            </a:avLst>
          </a:prstGeom>
          <a:solidFill>
            <a:srgbClr val="3E9987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Doctoral Students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6209040" y="4931048"/>
            <a:ext cx="3157537" cy="538162"/>
          </a:xfrm>
          <a:prstGeom prst="roundRect">
            <a:avLst>
              <a:gd name="adj" fmla="val 16667"/>
            </a:avLst>
          </a:prstGeom>
          <a:solidFill>
            <a:srgbClr val="2D3F83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K-12 Teachers + Parents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3650701" y="5091323"/>
            <a:ext cx="24208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“Lab to School” Program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9"/>
          <p:cNvCxnSpPr>
            <a:stCxn id="246" idx="3"/>
            <a:endCxn id="244" idx="1"/>
          </p:cNvCxnSpPr>
          <p:nvPr/>
        </p:nvCxnSpPr>
        <p:spPr>
          <a:xfrm>
            <a:off x="2327161" y="3813837"/>
            <a:ext cx="1323600" cy="14469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rgbClr val="357A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29"/>
          <p:cNvSpPr/>
          <p:nvPr/>
        </p:nvSpPr>
        <p:spPr>
          <a:xfrm>
            <a:off x="6209041" y="3490670"/>
            <a:ext cx="3157537" cy="538162"/>
          </a:xfrm>
          <a:prstGeom prst="roundRect">
            <a:avLst>
              <a:gd name="adj" fmla="val 16667"/>
            </a:avLst>
          </a:prstGeom>
          <a:solidFill>
            <a:srgbClr val="44B29D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Master’s + Undergraduates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645557" y="323938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Course-Based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Experiences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5814520" y="3055005"/>
            <a:ext cx="385452" cy="64008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>
            <a:solidFill>
              <a:srgbClr val="357A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29"/>
          <p:cNvCxnSpPr>
            <a:stCxn id="246" idx="3"/>
            <a:endCxn id="248" idx="1"/>
          </p:cNvCxnSpPr>
          <p:nvPr/>
        </p:nvCxnSpPr>
        <p:spPr>
          <a:xfrm rot="10800000" flipH="1">
            <a:off x="2327161" y="3531837"/>
            <a:ext cx="1318500" cy="282000"/>
          </a:xfrm>
          <a:prstGeom prst="bentConnector3">
            <a:avLst>
              <a:gd name="adj1" fmla="val 49996"/>
            </a:avLst>
          </a:prstGeom>
          <a:noFill/>
          <a:ln w="38100" cap="flat" cmpd="sng">
            <a:solidFill>
              <a:srgbClr val="357A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29"/>
          <p:cNvSpPr/>
          <p:nvPr/>
        </p:nvSpPr>
        <p:spPr>
          <a:xfrm>
            <a:off x="6198624" y="4210859"/>
            <a:ext cx="3157537" cy="538162"/>
          </a:xfrm>
          <a:prstGeom prst="roundRect">
            <a:avLst>
              <a:gd name="adj" fmla="val 16667"/>
            </a:avLst>
          </a:prstGeom>
          <a:solidFill>
            <a:srgbClr val="2F669A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School Students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3650701" y="4346754"/>
            <a:ext cx="24753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Honors Program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9"/>
          <p:cNvCxnSpPr>
            <a:stCxn id="246" idx="3"/>
            <a:endCxn id="252" idx="1"/>
          </p:cNvCxnSpPr>
          <p:nvPr/>
        </p:nvCxnSpPr>
        <p:spPr>
          <a:xfrm>
            <a:off x="2327161" y="3813837"/>
            <a:ext cx="1323600" cy="7023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rgbClr val="357A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29"/>
          <p:cNvSpPr txBox="1"/>
          <p:nvPr/>
        </p:nvSpPr>
        <p:spPr>
          <a:xfrm>
            <a:off x="3485041" y="2477073"/>
            <a:ext cx="20601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Seminar + Research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686069" y="1690688"/>
            <a:ext cx="1823130" cy="538162"/>
          </a:xfrm>
          <a:prstGeom prst="roundRect">
            <a:avLst>
              <a:gd name="adj" fmla="val 16667"/>
            </a:avLst>
          </a:prstGeom>
          <a:solidFill>
            <a:srgbClr val="2D3F83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LEAP Research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29"/>
          <p:cNvCxnSpPr>
            <a:stCxn id="255" idx="2"/>
            <a:endCxn id="254" idx="1"/>
          </p:cNvCxnSpPr>
          <p:nvPr/>
        </p:nvCxnSpPr>
        <p:spPr>
          <a:xfrm rot="-5400000" flipH="1">
            <a:off x="2332484" y="1494000"/>
            <a:ext cx="417600" cy="1887300"/>
          </a:xfrm>
          <a:prstGeom prst="bentConnector2">
            <a:avLst/>
          </a:prstGeom>
          <a:noFill/>
          <a:ln w="38100" cap="flat" cmpd="sng">
            <a:solidFill>
              <a:srgbClr val="2F669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7" name="Google Shape;257;p29"/>
          <p:cNvSpPr/>
          <p:nvPr/>
        </p:nvSpPr>
        <p:spPr>
          <a:xfrm>
            <a:off x="5814520" y="2324537"/>
            <a:ext cx="385452" cy="64008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>
            <a:solidFill>
              <a:srgbClr val="357A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9963072" y="2995118"/>
            <a:ext cx="19527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Research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Interns Program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9"/>
          <p:cNvSpPr/>
          <p:nvPr/>
        </p:nvSpPr>
        <p:spPr>
          <a:xfrm rot="10800000">
            <a:off x="9366579" y="2912203"/>
            <a:ext cx="596491" cy="732355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>
            <a:solidFill>
              <a:srgbClr val="357A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29"/>
          <p:cNvCxnSpPr/>
          <p:nvPr/>
        </p:nvCxnSpPr>
        <p:spPr>
          <a:xfrm rot="5400000" flipH="1">
            <a:off x="9166422" y="2473923"/>
            <a:ext cx="996900" cy="596400"/>
          </a:xfrm>
          <a:prstGeom prst="bentConnector3">
            <a:avLst>
              <a:gd name="adj1" fmla="val 0"/>
            </a:avLst>
          </a:prstGeom>
          <a:noFill/>
          <a:ln w="38100" cap="flat" cmpd="sng">
            <a:solidFill>
              <a:srgbClr val="357A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29"/>
          <p:cNvSpPr txBox="1"/>
          <p:nvPr/>
        </p:nvSpPr>
        <p:spPr>
          <a:xfrm>
            <a:off x="868107" y="3627632"/>
            <a:ext cx="14590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Studio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29"/>
          <p:cNvCxnSpPr>
            <a:stCxn id="255" idx="2"/>
            <a:endCxn id="246" idx="0"/>
          </p:cNvCxnSpPr>
          <p:nvPr/>
        </p:nvCxnSpPr>
        <p:spPr>
          <a:xfrm>
            <a:off x="1597634" y="2228850"/>
            <a:ext cx="0" cy="1398900"/>
          </a:xfrm>
          <a:prstGeom prst="straightConnector1">
            <a:avLst/>
          </a:prstGeom>
          <a:noFill/>
          <a:ln w="38100" cap="flat" cmpd="sng">
            <a:solidFill>
              <a:srgbClr val="2F669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2" name="Google Shape;262;p29"/>
          <p:cNvCxnSpPr>
            <a:stCxn id="254" idx="2"/>
            <a:endCxn id="246" idx="0"/>
          </p:cNvCxnSpPr>
          <p:nvPr/>
        </p:nvCxnSpPr>
        <p:spPr>
          <a:xfrm rot="5400000">
            <a:off x="2650331" y="1762927"/>
            <a:ext cx="812100" cy="29175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rgbClr val="2F669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LEAP Fellows Mentoring Plan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40 LEAP Fellowships across five year award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Fellowships renewable based on progress + strategy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Faculty co-advising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solidFill>
                  <a:srgbClr val="0C343D"/>
                </a:solidFill>
              </a:rPr>
              <a:t>Research Seminars: </a:t>
            </a:r>
            <a:r>
              <a:rPr lang="en-US"/>
              <a:t>research skills, communication, reproducibility + data ethics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solidFill>
                  <a:srgbClr val="0C343D"/>
                </a:solidFill>
              </a:rPr>
              <a:t>Climate Justice Leadership Board: </a:t>
            </a:r>
            <a:r>
              <a:rPr lang="en-US"/>
              <a:t>leadership, program assessment + evaluation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199" y="4908429"/>
            <a:ext cx="10515601" cy="126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i="1"/>
              <a:t>LEAP forward in the </a:t>
            </a:r>
            <a:r>
              <a:rPr lang="en-US" sz="2400" b="1" i="1">
                <a:solidFill>
                  <a:srgbClr val="0C343D"/>
                </a:solidFill>
              </a:rPr>
              <a:t>accuracy</a:t>
            </a:r>
            <a:r>
              <a:rPr lang="en-US" sz="2400" i="1"/>
              <a:t>, </a:t>
            </a:r>
            <a:r>
              <a:rPr lang="en-US" sz="2400" b="1" i="1">
                <a:solidFill>
                  <a:srgbClr val="0C343D"/>
                </a:solidFill>
              </a:rPr>
              <a:t>utility</a:t>
            </a:r>
            <a:r>
              <a:rPr lang="en-US" sz="2400" i="1"/>
              <a:t>, and </a:t>
            </a:r>
            <a:r>
              <a:rPr lang="en-US" sz="2400" b="1" i="1">
                <a:solidFill>
                  <a:srgbClr val="0C343D"/>
                </a:solidFill>
              </a:rPr>
              <a:t>reach</a:t>
            </a:r>
            <a:r>
              <a:rPr lang="en-US" sz="2400" i="1"/>
              <a:t> of climate projections through </a:t>
            </a:r>
            <a:r>
              <a:rPr lang="en-US" sz="2400" b="1" i="1">
                <a:solidFill>
                  <a:srgbClr val="0C343D"/>
                </a:solidFill>
              </a:rPr>
              <a:t>synergistic innovations</a:t>
            </a:r>
            <a:r>
              <a:rPr lang="en-US" sz="2400" i="1">
                <a:solidFill>
                  <a:srgbClr val="0C343D"/>
                </a:solidFill>
              </a:rPr>
              <a:t> </a:t>
            </a:r>
            <a:r>
              <a:rPr lang="en-US" sz="2400" i="1"/>
              <a:t>in data science and climate science.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2132" t="1194" r="1298" b="3485"/>
          <a:stretch/>
        </p:blipFill>
        <p:spPr>
          <a:xfrm>
            <a:off x="2544791" y="799363"/>
            <a:ext cx="7090913" cy="40115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8200" y="-180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/>
              <a:t>Our Roadmap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458527" y="1992702"/>
            <a:ext cx="2855345" cy="1811547"/>
          </a:xfrm>
          <a:prstGeom prst="ellipse">
            <a:avLst/>
          </a:prstGeom>
          <a:noFill/>
          <a:ln w="5715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568460" y="2524665"/>
            <a:ext cx="718869" cy="675736"/>
          </a:xfrm>
          <a:prstGeom prst="ellipse">
            <a:avLst/>
          </a:prstGeom>
          <a:noFill/>
          <a:ln w="57150" cap="flat" cmpd="sng">
            <a:solidFill>
              <a:srgbClr val="44B2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Postdoc Mentoring Plan</a:t>
            </a:r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1"/>
          </p:nvPr>
        </p:nvSpPr>
        <p:spPr>
          <a:xfrm>
            <a:off x="838200" y="161123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7-8 postdocs per year at Columbia + Irvine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Faculty mentoring via bimonthly meetings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Onboarding self-assessment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solidFill>
                  <a:srgbClr val="0C343D"/>
                </a:solidFill>
              </a:rPr>
              <a:t>Office of Postdoctoral Affairs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Orientation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Career exploration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Job preparation + interview skills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Publications + presentations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Next-Generation Climate Data Scientists Will Create Broad Impacts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B1DDD5"/>
                </a:solidFill>
              </a:rPr>
              <a:t>EO1: Develop </a:t>
            </a:r>
            <a:r>
              <a:rPr lang="en-US" b="1">
                <a:solidFill>
                  <a:srgbClr val="B1DDD5"/>
                </a:solidFill>
              </a:rPr>
              <a:t>research-intensive</a:t>
            </a:r>
            <a:r>
              <a:rPr lang="en-US">
                <a:solidFill>
                  <a:srgbClr val="B1DDD5"/>
                </a:solidFill>
              </a:rPr>
              <a:t> undergraduate + graduate curricula, providing multiple transdisciplinary </a:t>
            </a:r>
            <a:r>
              <a:rPr lang="en-US" b="1">
                <a:solidFill>
                  <a:srgbClr val="B1DDD5"/>
                </a:solidFill>
              </a:rPr>
              <a:t>entryways</a:t>
            </a:r>
            <a:r>
              <a:rPr lang="en-US">
                <a:solidFill>
                  <a:srgbClr val="B1DDD5"/>
                </a:solidFill>
              </a:rPr>
              <a:t> for students from diverse backgrounds + with varied career goals.</a:t>
            </a:r>
            <a:endParaRPr>
              <a:solidFill>
                <a:srgbClr val="B1DDD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B1DDD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B1DDD5"/>
                </a:solidFill>
              </a:rPr>
              <a:t>EO2: Offer </a:t>
            </a:r>
            <a:r>
              <a:rPr lang="en-US" b="1">
                <a:solidFill>
                  <a:srgbClr val="B1DDD5"/>
                </a:solidFill>
              </a:rPr>
              <a:t>immersive research</a:t>
            </a:r>
            <a:r>
              <a:rPr lang="en-US">
                <a:solidFill>
                  <a:srgbClr val="B1DDD5"/>
                </a:solidFill>
              </a:rPr>
              <a:t> experiences to student, teacher, parent + workforce trainees.</a:t>
            </a:r>
            <a:endParaRPr>
              <a:solidFill>
                <a:srgbClr val="B1DDD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EO3: </a:t>
            </a:r>
            <a:r>
              <a:rPr lang="en-US" b="1">
                <a:solidFill>
                  <a:srgbClr val="0C343D"/>
                </a:solidFill>
              </a:rPr>
              <a:t>Broaden research</a:t>
            </a:r>
            <a:r>
              <a:rPr lang="en-US">
                <a:solidFill>
                  <a:srgbClr val="000000"/>
                </a:solidFill>
              </a:rPr>
              <a:t> impact through communication, translation, human-centered design, curriculum development, evaluation + assessment.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838200" y="1737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LEAP Integrates Education, Broadening Participation + Knowledge Transfer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6" name="Google Shape;286;p33"/>
          <p:cNvGrpSpPr/>
          <p:nvPr/>
        </p:nvGrpSpPr>
        <p:grpSpPr>
          <a:xfrm>
            <a:off x="3644725" y="1491450"/>
            <a:ext cx="4594418" cy="4336454"/>
            <a:chOff x="1291269" y="55595"/>
            <a:chExt cx="4594418" cy="4336454"/>
          </a:xfrm>
        </p:grpSpPr>
        <p:sp>
          <p:nvSpPr>
            <p:cNvPr id="287" name="Google Shape;287;p33"/>
            <p:cNvSpPr/>
            <p:nvPr/>
          </p:nvSpPr>
          <p:spPr>
            <a:xfrm>
              <a:off x="2254184" y="55595"/>
              <a:ext cx="2668587" cy="2668587"/>
            </a:xfrm>
            <a:prstGeom prst="ellipse">
              <a:avLst/>
            </a:prstGeom>
            <a:solidFill>
              <a:srgbClr val="2F669A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3"/>
            <p:cNvSpPr txBox="1"/>
            <p:nvPr/>
          </p:nvSpPr>
          <p:spPr>
            <a:xfrm>
              <a:off x="2609996" y="522598"/>
              <a:ext cx="1956963" cy="1200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3217100" y="1723462"/>
              <a:ext cx="2668587" cy="2668587"/>
            </a:xfrm>
            <a:prstGeom prst="ellipse">
              <a:avLst/>
            </a:prstGeom>
            <a:solidFill>
              <a:srgbClr val="2D3F83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3"/>
            <p:cNvSpPr txBox="1"/>
            <p:nvPr/>
          </p:nvSpPr>
          <p:spPr>
            <a:xfrm>
              <a:off x="4033243" y="2412847"/>
              <a:ext cx="1601152" cy="146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Diversity, Equity + Inclusion</a:t>
              </a:r>
              <a:endPara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1291269" y="1723462"/>
              <a:ext cx="2668587" cy="2668587"/>
            </a:xfrm>
            <a:prstGeom prst="ellipse">
              <a:avLst/>
            </a:prstGeom>
            <a:solidFill>
              <a:srgbClr val="3E9987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3"/>
            <p:cNvSpPr txBox="1"/>
            <p:nvPr/>
          </p:nvSpPr>
          <p:spPr>
            <a:xfrm>
              <a:off x="1542561" y="2412847"/>
              <a:ext cx="1601152" cy="146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Knowledge Transfer</a:t>
              </a:r>
              <a:endPara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3" name="Google Shape;293;p33"/>
          <p:cNvCxnSpPr/>
          <p:nvPr/>
        </p:nvCxnSpPr>
        <p:spPr>
          <a:xfrm rot="10800000" flipH="1">
            <a:off x="6709452" y="2333633"/>
            <a:ext cx="1001986" cy="1250334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4" name="Google Shape;294;p33"/>
          <p:cNvSpPr txBox="1"/>
          <p:nvPr/>
        </p:nvSpPr>
        <p:spPr>
          <a:xfrm>
            <a:off x="198289" y="1799349"/>
            <a:ext cx="3583032" cy="1200329"/>
          </a:xfrm>
          <a:prstGeom prst="rect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Luncheons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Translate-a-Thons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Museum Partnership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Open-source Education Products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3"/>
          <p:cNvSpPr txBox="1"/>
          <p:nvPr/>
        </p:nvSpPr>
        <p:spPr>
          <a:xfrm>
            <a:off x="8209718" y="1594968"/>
            <a:ext cx="3634328" cy="147732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 to PhD program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Justice Leadership Board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Recruitment Experiment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Hackathon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SOARS Integration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33"/>
          <p:cNvCxnSpPr/>
          <p:nvPr/>
        </p:nvCxnSpPr>
        <p:spPr>
          <a:xfrm>
            <a:off x="7696448" y="2333632"/>
            <a:ext cx="513270" cy="0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97" name="Google Shape;297;p33"/>
          <p:cNvCxnSpPr/>
          <p:nvPr/>
        </p:nvCxnSpPr>
        <p:spPr>
          <a:xfrm>
            <a:off x="3781321" y="2399514"/>
            <a:ext cx="498280" cy="0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98" name="Google Shape;298;p33"/>
          <p:cNvCxnSpPr/>
          <p:nvPr/>
        </p:nvCxnSpPr>
        <p:spPr>
          <a:xfrm>
            <a:off x="4279601" y="2385616"/>
            <a:ext cx="1026917" cy="1206120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959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Partners with Established Diversity Bridge Programs to Extend Reach </a:t>
            </a:r>
            <a:endParaRPr sz="3959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0C343D"/>
                </a:solidFill>
              </a:rPr>
              <a:t>Bridge</a:t>
            </a:r>
            <a:r>
              <a:rPr lang="en-US">
                <a:solidFill>
                  <a:srgbClr val="0C343D"/>
                </a:solidFill>
              </a:rPr>
              <a:t> to PhD Program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305" name="Google Shape;305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0C343D"/>
                </a:solidFill>
              </a:rPr>
              <a:t>SOARS Integration</a:t>
            </a:r>
            <a:endParaRPr sz="2800">
              <a:solidFill>
                <a:srgbClr val="0C343D"/>
              </a:solidFill>
            </a:endParaRPr>
          </a:p>
        </p:txBody>
      </p:sp>
      <p:pic>
        <p:nvPicPr>
          <p:cNvPr id="306" name="Google Shape;306;p34"/>
          <p:cNvPicPr preferRelativeResize="0"/>
          <p:nvPr/>
        </p:nvPicPr>
        <p:blipFill rotWithShape="1">
          <a:blip r:embed="rId3">
            <a:alphaModFix/>
          </a:blip>
          <a:srcRect t="12128"/>
          <a:stretch/>
        </p:blipFill>
        <p:spPr>
          <a:xfrm>
            <a:off x="6778702" y="2643574"/>
            <a:ext cx="4165600" cy="253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574" y="2643574"/>
            <a:ext cx="3827872" cy="2865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LEAP Delivers Open-Source Educational Products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body" idx="1"/>
          </p:nvPr>
        </p:nvSpPr>
        <p:spPr>
          <a:xfrm>
            <a:off x="838200" y="1698800"/>
            <a:ext cx="10515600" cy="4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20"/>
              <a:t>Curricular materials + data sets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17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20"/>
              <a:t>Formative assessment tools + rubrics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17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20"/>
              <a:t>Designed course-based research experiences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1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20"/>
              <a:t>“Train the trainer” workshop materials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1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20"/>
              <a:t>“Lab to Schools” summer institute materials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50"/>
              <a:t>Translated into Spanish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10" b="1">
              <a:solidFill>
                <a:srgbClr val="0C343D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20" b="1">
                <a:solidFill>
                  <a:srgbClr val="0C343D"/>
                </a:solidFill>
              </a:rPr>
              <a:t>LEAP’s Open-Source Commitment:</a:t>
            </a:r>
            <a:r>
              <a:rPr lang="en-US" sz="2220"/>
              <a:t> Explained in Management + Administration presentation</a:t>
            </a:r>
            <a:endParaRPr sz="222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LEAP Disseminates Convergent Educational Best Practices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36"/>
          <p:cNvSpPr txBox="1">
            <a:spLocks noGrp="1"/>
          </p:cNvSpPr>
          <p:nvPr>
            <p:ph type="body" idx="1"/>
          </p:nvPr>
        </p:nvSpPr>
        <p:spPr>
          <a:xfrm>
            <a:off x="838200" y="20852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Publishing in </a:t>
            </a:r>
            <a:r>
              <a:rPr lang="en-US" b="1">
                <a:solidFill>
                  <a:srgbClr val="0C343D"/>
                </a:solidFill>
              </a:rPr>
              <a:t>journals</a:t>
            </a:r>
            <a:r>
              <a:rPr lang="en-US"/>
              <a:t> on climate science education + data science education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Present at </a:t>
            </a:r>
            <a:r>
              <a:rPr lang="en-US" b="1">
                <a:solidFill>
                  <a:srgbClr val="0C343D"/>
                </a:solidFill>
              </a:rPr>
              <a:t>professional conferences + meetings </a:t>
            </a:r>
            <a:r>
              <a:rPr lang="en-US"/>
              <a:t>for academic leaders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“Lab to School” </a:t>
            </a:r>
            <a:r>
              <a:rPr lang="en-US" b="1">
                <a:solidFill>
                  <a:srgbClr val="0C343D"/>
                </a:solidFill>
              </a:rPr>
              <a:t>webinar</a:t>
            </a:r>
            <a:r>
              <a:rPr lang="en-US"/>
              <a:t> series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A LEAP Year in Education</a:t>
            </a:r>
            <a:endParaRPr sz="38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2" y="1530790"/>
            <a:ext cx="10963275" cy="408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4223" y="4822450"/>
            <a:ext cx="1538249" cy="970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8"/>
          <p:cNvSpPr txBox="1">
            <a:spLocks noGrp="1"/>
          </p:cNvSpPr>
          <p:nvPr>
            <p:ph type="title"/>
          </p:nvPr>
        </p:nvSpPr>
        <p:spPr>
          <a:xfrm>
            <a:off x="838200" y="294787"/>
            <a:ext cx="105156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400"/>
              <a:t>LEAP Leverages + Develops Existing Strengths</a:t>
            </a:r>
            <a:endParaRPr sz="3700"/>
          </a:p>
        </p:txBody>
      </p:sp>
      <p:pic>
        <p:nvPicPr>
          <p:cNvPr id="332" name="Google Shape;33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50" y="1892396"/>
            <a:ext cx="1684071" cy="91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8" descr="Team Geismar | MIJORI"/>
          <p:cNvPicPr preferRelativeResize="0"/>
          <p:nvPr/>
        </p:nvPicPr>
        <p:blipFill rotWithShape="1">
          <a:blip r:embed="rId5">
            <a:alphaModFix/>
          </a:blip>
          <a:srcRect l="17147" t="6129" r="18169"/>
          <a:stretch/>
        </p:blipFill>
        <p:spPr>
          <a:xfrm>
            <a:off x="2277873" y="1876900"/>
            <a:ext cx="567221" cy="94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8542" y="2407055"/>
            <a:ext cx="951055" cy="93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10712" y="2061024"/>
            <a:ext cx="473661" cy="5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7503" y="2884331"/>
            <a:ext cx="964754" cy="55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2639" y="3996771"/>
            <a:ext cx="1091271" cy="50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43341" y="2499416"/>
            <a:ext cx="764049" cy="75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 rotWithShape="1">
          <a:blip r:embed="rId11">
            <a:alphaModFix/>
          </a:blip>
          <a:srcRect t="40994" b="40601"/>
          <a:stretch/>
        </p:blipFill>
        <p:spPr>
          <a:xfrm>
            <a:off x="5586665" y="4317357"/>
            <a:ext cx="2208451" cy="35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9480" y="1985413"/>
            <a:ext cx="633644" cy="72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8"/>
          <p:cNvPicPr preferRelativeResize="0"/>
          <p:nvPr/>
        </p:nvPicPr>
        <p:blipFill rotWithShape="1">
          <a:blip r:embed="rId13">
            <a:alphaModFix/>
          </a:blip>
          <a:srcRect l="15244" t="28006" r="11677" b="29758"/>
          <a:stretch/>
        </p:blipFill>
        <p:spPr>
          <a:xfrm>
            <a:off x="9123934" y="2390333"/>
            <a:ext cx="1113425" cy="63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 rotWithShape="1">
          <a:blip r:embed="rId14">
            <a:alphaModFix/>
          </a:blip>
          <a:srcRect l="12637" t="43519" r="12004" b="43365"/>
          <a:stretch/>
        </p:blipFill>
        <p:spPr>
          <a:xfrm>
            <a:off x="1378928" y="5447846"/>
            <a:ext cx="2878947" cy="28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 descr="NASA insignia - Wikipedi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29469" y="2856966"/>
            <a:ext cx="633642" cy="6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8"/>
          <p:cNvPicPr preferRelativeResize="0"/>
          <p:nvPr/>
        </p:nvPicPr>
        <p:blipFill rotWithShape="1">
          <a:blip r:embed="rId16">
            <a:alphaModFix/>
          </a:blip>
          <a:srcRect r="-1010" b="-6587"/>
          <a:stretch/>
        </p:blipFill>
        <p:spPr>
          <a:xfrm>
            <a:off x="1033812" y="2971392"/>
            <a:ext cx="2496464" cy="37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 descr="Google has a new logo - The Verge"/>
          <p:cNvPicPr preferRelativeResize="0"/>
          <p:nvPr/>
        </p:nvPicPr>
        <p:blipFill rotWithShape="1">
          <a:blip r:embed="rId17">
            <a:alphaModFix/>
          </a:blip>
          <a:srcRect l="6838" t="29368" r="5710" b="24900"/>
          <a:stretch/>
        </p:blipFill>
        <p:spPr>
          <a:xfrm>
            <a:off x="6018375" y="2044962"/>
            <a:ext cx="1051401" cy="36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8" descr="Best Films Never Made: Neill Blomkamp's Halo | HuffPost"/>
          <p:cNvPicPr preferRelativeResize="0"/>
          <p:nvPr/>
        </p:nvPicPr>
        <p:blipFill rotWithShape="1">
          <a:blip r:embed="rId18">
            <a:alphaModFix/>
          </a:blip>
          <a:srcRect l="10561" t="30692" r="10561" b="35746"/>
          <a:stretch/>
        </p:blipFill>
        <p:spPr>
          <a:xfrm>
            <a:off x="7282056" y="2073912"/>
            <a:ext cx="1286621" cy="30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767406" y="3837899"/>
            <a:ext cx="1847023" cy="23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8"/>
          <p:cNvPicPr preferRelativeResize="0"/>
          <p:nvPr/>
        </p:nvPicPr>
        <p:blipFill rotWithShape="1">
          <a:blip r:embed="rId20">
            <a:alphaModFix/>
          </a:blip>
          <a:srcRect t="15003" b="19077"/>
          <a:stretch/>
        </p:blipFill>
        <p:spPr>
          <a:xfrm>
            <a:off x="2936328" y="4693937"/>
            <a:ext cx="2081247" cy="52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 rotWithShape="1">
          <a:blip r:embed="rId21">
            <a:alphaModFix/>
          </a:blip>
          <a:srcRect l="13377" t="23022" r="11383" b="29004"/>
          <a:stretch/>
        </p:blipFill>
        <p:spPr>
          <a:xfrm>
            <a:off x="9123929" y="1834554"/>
            <a:ext cx="1898825" cy="35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33800" y="4661060"/>
            <a:ext cx="1451133" cy="50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8"/>
          <p:cNvPicPr preferRelativeResize="0"/>
          <p:nvPr/>
        </p:nvPicPr>
        <p:blipFill rotWithShape="1">
          <a:blip r:embed="rId23">
            <a:alphaModFix/>
          </a:blip>
          <a:srcRect l="24826" t="8089" r="27022" b="40871"/>
          <a:stretch/>
        </p:blipFill>
        <p:spPr>
          <a:xfrm>
            <a:off x="2936330" y="3883328"/>
            <a:ext cx="1209078" cy="73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151175" y="4812557"/>
            <a:ext cx="1079485" cy="99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123947" y="3201639"/>
            <a:ext cx="1538226" cy="43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/>
          <p:cNvPicPr preferRelativeResize="0"/>
          <p:nvPr/>
        </p:nvPicPr>
        <p:blipFill rotWithShape="1">
          <a:blip r:embed="rId26">
            <a:alphaModFix/>
          </a:blip>
          <a:srcRect t="15437" b="15582"/>
          <a:stretch/>
        </p:blipFill>
        <p:spPr>
          <a:xfrm>
            <a:off x="9123925" y="4394123"/>
            <a:ext cx="1898825" cy="53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8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072782" y="3837901"/>
            <a:ext cx="1713651" cy="46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8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849985" y="2103304"/>
            <a:ext cx="713878" cy="48996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8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39"/>
          <p:cNvGrpSpPr/>
          <p:nvPr/>
        </p:nvGrpSpPr>
        <p:grpSpPr>
          <a:xfrm>
            <a:off x="1728830" y="4089976"/>
            <a:ext cx="7535470" cy="1499752"/>
            <a:chOff x="3925556" y="2706222"/>
            <a:chExt cx="4766268" cy="948610"/>
          </a:xfrm>
        </p:grpSpPr>
        <p:sp>
          <p:nvSpPr>
            <p:cNvPr id="363" name="Google Shape;363;p39"/>
            <p:cNvSpPr/>
            <p:nvPr/>
          </p:nvSpPr>
          <p:spPr>
            <a:xfrm>
              <a:off x="3925556" y="2706222"/>
              <a:ext cx="4766268" cy="948610"/>
            </a:xfrm>
            <a:prstGeom prst="roundRect">
              <a:avLst>
                <a:gd name="adj" fmla="val 16667"/>
              </a:avLst>
            </a:prstGeom>
            <a:solidFill>
              <a:srgbClr val="0C4166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C41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4" name="Google Shape;364;p39" descr="Center for Sustainable Futures 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3029" y="2984109"/>
              <a:ext cx="4314092" cy="444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39"/>
          <p:cNvGrpSpPr/>
          <p:nvPr/>
        </p:nvGrpSpPr>
        <p:grpSpPr>
          <a:xfrm>
            <a:off x="1728736" y="1783679"/>
            <a:ext cx="7535356" cy="1737201"/>
            <a:chOff x="663191" y="1807322"/>
            <a:chExt cx="5566787" cy="1283367"/>
          </a:xfrm>
        </p:grpSpPr>
        <p:sp>
          <p:nvSpPr>
            <p:cNvPr id="366" name="Google Shape;366;p39"/>
            <p:cNvSpPr/>
            <p:nvPr/>
          </p:nvSpPr>
          <p:spPr>
            <a:xfrm>
              <a:off x="663191" y="1807322"/>
              <a:ext cx="5566787" cy="12833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2D3F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7" name="Google Shape;367;p39" descr="Interdisciplinary Data Science Literacy through the Collaboratory"/>
            <p:cNvPicPr preferRelativeResize="0"/>
            <p:nvPr/>
          </p:nvPicPr>
          <p:blipFill rotWithShape="1">
            <a:blip r:embed="rId4">
              <a:alphaModFix/>
            </a:blip>
            <a:srcRect l="21908" t="37580" r="21552" b="38389"/>
            <a:stretch/>
          </p:blipFill>
          <p:spPr>
            <a:xfrm>
              <a:off x="1669160" y="1883019"/>
              <a:ext cx="3419792" cy="968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39"/>
            <p:cNvSpPr/>
            <p:nvPr/>
          </p:nvSpPr>
          <p:spPr>
            <a:xfrm>
              <a:off x="1837094" y="2536375"/>
              <a:ext cx="3617006" cy="522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2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2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Interdisciplinary Data Science Literacy</a:t>
              </a:r>
              <a:endParaRPr sz="2000" b="0" i="0" u="sng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endParaRPr>
            </a:p>
          </p:txBody>
        </p:sp>
      </p:grpSp>
      <p:sp>
        <p:nvSpPr>
          <p:cNvPr id="369" name="Google Shape;369;p39"/>
          <p:cNvSpPr txBox="1"/>
          <p:nvPr/>
        </p:nvSpPr>
        <p:spPr>
          <a:xfrm>
            <a:off x="8595638" y="2269690"/>
            <a:ext cx="2702984" cy="338554"/>
          </a:xfrm>
          <a:prstGeom prst="rect">
            <a:avLst/>
          </a:prstGeom>
          <a:solidFill>
            <a:srgbClr val="3E9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☑ Curriculum Development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9"/>
          <p:cNvSpPr txBox="1"/>
          <p:nvPr/>
        </p:nvSpPr>
        <p:spPr>
          <a:xfrm>
            <a:off x="8898207" y="4670500"/>
            <a:ext cx="2097900" cy="338700"/>
          </a:xfrm>
          <a:prstGeom prst="rect">
            <a:avLst/>
          </a:prstGeom>
          <a:solidFill>
            <a:srgbClr val="3E9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☑ K-12 Education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4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5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Leverages + Develops Existing Strengths</a:t>
            </a:r>
            <a:endParaRPr sz="35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40"/>
          <p:cNvGrpSpPr/>
          <p:nvPr/>
        </p:nvGrpSpPr>
        <p:grpSpPr>
          <a:xfrm>
            <a:off x="1708048" y="2768920"/>
            <a:ext cx="3270511" cy="2244310"/>
            <a:chOff x="10297150" y="1853867"/>
            <a:chExt cx="2567302" cy="1806851"/>
          </a:xfrm>
        </p:grpSpPr>
        <p:sp>
          <p:nvSpPr>
            <p:cNvPr id="377" name="Google Shape;377;p40"/>
            <p:cNvSpPr/>
            <p:nvPr/>
          </p:nvSpPr>
          <p:spPr>
            <a:xfrm>
              <a:off x="10297150" y="1868993"/>
              <a:ext cx="2558770" cy="179172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0321367" y="2866074"/>
              <a:ext cx="2543085" cy="743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rPr>
                <a:t>Pangeo: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Open-Source Big Data Climate Science Platform</a:t>
              </a:r>
              <a:endParaRPr/>
            </a:p>
          </p:txBody>
        </p:sp>
        <p:pic>
          <p:nvPicPr>
            <p:cNvPr id="379" name="Google Shape;379;p40" descr="@pangeo-dat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74013" y="1853867"/>
              <a:ext cx="1022108" cy="1022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40"/>
          <p:cNvGrpSpPr/>
          <p:nvPr/>
        </p:nvGrpSpPr>
        <p:grpSpPr>
          <a:xfrm>
            <a:off x="7013980" y="2700247"/>
            <a:ext cx="2257391" cy="2250009"/>
            <a:chOff x="2987914" y="3067139"/>
            <a:chExt cx="1435432" cy="1511818"/>
          </a:xfrm>
        </p:grpSpPr>
        <p:sp>
          <p:nvSpPr>
            <p:cNvPr id="381" name="Google Shape;381;p40"/>
            <p:cNvSpPr/>
            <p:nvPr/>
          </p:nvSpPr>
          <p:spPr>
            <a:xfrm>
              <a:off x="2987914" y="3067139"/>
              <a:ext cx="1435432" cy="151181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2" name="Google Shape;382;p40" descr="Columbia Video Network Mission Statement, Employees and Hiring | LinkedI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96446" y="3106334"/>
              <a:ext cx="1426900" cy="1426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3" name="Google Shape;383;p40"/>
          <p:cNvSpPr txBox="1"/>
          <p:nvPr/>
        </p:nvSpPr>
        <p:spPr>
          <a:xfrm>
            <a:off x="4263167" y="3729642"/>
            <a:ext cx="2097049" cy="338554"/>
          </a:xfrm>
          <a:prstGeom prst="rect">
            <a:avLst/>
          </a:prstGeom>
          <a:solidFill>
            <a:srgbClr val="3E9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Online Collaboration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8899925" y="3745524"/>
            <a:ext cx="1893467" cy="338554"/>
          </a:xfrm>
          <a:prstGeom prst="rect">
            <a:avLst/>
          </a:prstGeom>
          <a:solidFill>
            <a:srgbClr val="3E9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☑ Online Learning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4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5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Leverages + Develops Existing Strengths</a:t>
            </a:r>
            <a:endParaRPr sz="35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16" y="927593"/>
            <a:ext cx="4895238" cy="48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977275" y="873963"/>
            <a:ext cx="7076100" cy="5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 + Chair of Statistics, Columbia</a:t>
            </a:r>
            <a:endParaRPr/>
          </a:p>
          <a:p>
            <a:pPr marL="457200" marR="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PhD, Statistics, Columbia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53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125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Expertise</a:t>
            </a:r>
            <a:endParaRPr/>
          </a:p>
          <a:p>
            <a:pPr marL="914400" marR="0" lvl="1" indent="-355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Spatiotemporal modeling</a:t>
            </a:r>
            <a:endParaRPr sz="2000"/>
          </a:p>
          <a:p>
            <a:pPr marL="914400" marR="0" lvl="1" indent="-355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 machine learning</a:t>
            </a:r>
            <a:endParaRPr sz="2000"/>
          </a:p>
          <a:p>
            <a:pPr marL="914400" marR="0" lvl="1" indent="-355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science education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2000"/>
          </a:p>
          <a:p>
            <a:pPr marL="457200" marR="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125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Synergistic Experiences</a:t>
            </a:r>
            <a:endParaRPr sz="2125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 Director for Education,</a:t>
            </a:r>
            <a:r>
              <a:rPr lang="en-US" sz="2000">
                <a:solidFill>
                  <a:schemeClr val="dk1"/>
                </a:solidFill>
              </a:rPr>
              <a:t/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Science Institute, 2017-2020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Creator, DSI Scholars Program, 2018-2020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Team Member, Collaboratory Program</a:t>
            </a:r>
            <a:endParaRPr sz="200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Advisor, Columbia Statistics Club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2016-2020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740" y="1852028"/>
            <a:ext cx="4634991" cy="346925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D3F8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1" name="Google Shape;39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1749698"/>
            <a:ext cx="4591061" cy="206768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D3F8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2" name="Google Shape;39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472249"/>
            <a:ext cx="4591062" cy="102398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D3F8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3" name="Google Shape;393;p41"/>
          <p:cNvSpPr txBox="1"/>
          <p:nvPr/>
        </p:nvSpPr>
        <p:spPr>
          <a:xfrm>
            <a:off x="5000759" y="4472249"/>
            <a:ext cx="1761981" cy="584775"/>
          </a:xfrm>
          <a:prstGeom prst="rect">
            <a:avLst/>
          </a:prstGeom>
          <a:solidFill>
            <a:srgbClr val="3E9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</a:rPr>
              <a:t>☑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High School Students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5081929" y="2578774"/>
            <a:ext cx="878767" cy="338554"/>
          </a:xfrm>
          <a:prstGeom prst="rect">
            <a:avLst/>
          </a:prstGeom>
          <a:solidFill>
            <a:srgbClr val="3E9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</a:rPr>
              <a:t>☑ 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REU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1"/>
          <p:cNvSpPr txBox="1"/>
          <p:nvPr/>
        </p:nvSpPr>
        <p:spPr>
          <a:xfrm>
            <a:off x="9737774" y="3586650"/>
            <a:ext cx="2292900" cy="338700"/>
          </a:xfrm>
          <a:prstGeom prst="rect">
            <a:avLst/>
          </a:prstGeom>
          <a:solidFill>
            <a:srgbClr val="3E9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</a:rPr>
              <a:t>☑ 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Bridge Programs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41"/>
          <p:cNvPicPr preferRelativeResize="0"/>
          <p:nvPr/>
        </p:nvPicPr>
        <p:blipFill rotWithShape="1">
          <a:blip r:embed="rId6">
            <a:alphaModFix/>
          </a:blip>
          <a:srcRect t="12126"/>
          <a:stretch/>
        </p:blipFill>
        <p:spPr>
          <a:xfrm>
            <a:off x="9539726" y="4137237"/>
            <a:ext cx="2394900" cy="1456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4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5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Leverages + Develops Existing Strengths</a:t>
            </a:r>
            <a:endParaRPr sz="35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"/>
          <p:cNvSpPr txBox="1">
            <a:spLocks noGrp="1"/>
          </p:cNvSpPr>
          <p:nvPr>
            <p:ph type="title"/>
          </p:nvPr>
        </p:nvSpPr>
        <p:spPr>
          <a:xfrm>
            <a:off x="838200" y="153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Implementation: Year 1 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- Research + Course Development</a:t>
            </a:r>
            <a:endParaRPr/>
          </a:p>
        </p:txBody>
      </p:sp>
      <p:pic>
        <p:nvPicPr>
          <p:cNvPr id="403" name="Google Shape;40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40261"/>
            <a:ext cx="8557009" cy="318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2"/>
          <p:cNvSpPr txBox="1"/>
          <p:nvPr/>
        </p:nvSpPr>
        <p:spPr>
          <a:xfrm>
            <a:off x="838200" y="1479309"/>
            <a:ext cx="16674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YEAR 1</a:t>
            </a:r>
            <a:endParaRPr/>
          </a:p>
        </p:txBody>
      </p:sp>
      <p:sp>
        <p:nvSpPr>
          <p:cNvPr id="405" name="Google Shape;405;p42"/>
          <p:cNvSpPr/>
          <p:nvPr/>
        </p:nvSpPr>
        <p:spPr>
          <a:xfrm>
            <a:off x="3261212" y="3363449"/>
            <a:ext cx="5225143" cy="405636"/>
          </a:xfrm>
          <a:prstGeom prst="roundRect">
            <a:avLst>
              <a:gd name="adj" fmla="val 16667"/>
            </a:avLst>
          </a:prstGeom>
          <a:solidFill>
            <a:srgbClr val="44B29D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Existing Courses in Core Competencies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and Pilot New Course</a:t>
            </a:r>
            <a:endParaRPr/>
          </a:p>
        </p:txBody>
      </p:sp>
      <p:sp>
        <p:nvSpPr>
          <p:cNvPr id="406" name="Google Shape;406;p42"/>
          <p:cNvSpPr/>
          <p:nvPr/>
        </p:nvSpPr>
        <p:spPr>
          <a:xfrm>
            <a:off x="3261212" y="4009292"/>
            <a:ext cx="6053610" cy="1105319"/>
          </a:xfrm>
          <a:prstGeom prst="rect">
            <a:avLst/>
          </a:prstGeom>
          <a:solidFill>
            <a:srgbClr val="D0CECE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9505741" y="2193898"/>
            <a:ext cx="24230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Open-Source Products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sets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products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Course-based REU designs </a:t>
            </a:r>
            <a:endParaRPr/>
          </a:p>
        </p:txBody>
      </p:sp>
      <p:sp>
        <p:nvSpPr>
          <p:cNvPr id="408" name="Google Shape;408;p42"/>
          <p:cNvSpPr txBox="1"/>
          <p:nvPr/>
        </p:nvSpPr>
        <p:spPr>
          <a:xfrm>
            <a:off x="928103" y="5226725"/>
            <a:ext cx="8386800" cy="307800"/>
          </a:xfrm>
          <a:prstGeom prst="rect">
            <a:avLst/>
          </a:prstGeom>
          <a:solidFill>
            <a:srgbClr val="44B2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Putting together </a:t>
            </a:r>
            <a:r>
              <a:rPr lang="en-US" sz="1400" b="1" i="0" u="none" strike="noStrike" cap="none">
                <a:solidFill>
                  <a:schemeClr val="dk1"/>
                </a:solidFill>
              </a:rPr>
              <a:t>proposal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Certificate for Professional Achievement in Climate Data Science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40261"/>
            <a:ext cx="8557009" cy="318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/>
          <p:nvPr/>
        </p:nvSpPr>
        <p:spPr>
          <a:xfrm>
            <a:off x="3261212" y="4440667"/>
            <a:ext cx="6053610" cy="211720"/>
          </a:xfrm>
          <a:prstGeom prst="rect">
            <a:avLst/>
          </a:prstGeom>
          <a:solidFill>
            <a:srgbClr val="D0CECE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9505741" y="2193898"/>
            <a:ext cx="242301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Open-Source Products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sets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products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Course-based REU designs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evaluation materials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+ teacher training materials 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3"/>
          <p:cNvSpPr txBox="1"/>
          <p:nvPr/>
        </p:nvSpPr>
        <p:spPr>
          <a:xfrm>
            <a:off x="928100" y="5226725"/>
            <a:ext cx="6053700" cy="307800"/>
          </a:xfrm>
          <a:prstGeom prst="rect">
            <a:avLst/>
          </a:prstGeom>
          <a:solidFill>
            <a:srgbClr val="44B2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</a:rPr>
              <a:t>Launch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Certificate for Professional Achievement in Climate Data Science</a:t>
            </a:r>
            <a:endParaRPr/>
          </a:p>
        </p:txBody>
      </p:sp>
      <p:sp>
        <p:nvSpPr>
          <p:cNvPr id="417" name="Google Shape;417;p43"/>
          <p:cNvSpPr/>
          <p:nvPr/>
        </p:nvSpPr>
        <p:spPr>
          <a:xfrm>
            <a:off x="7062525" y="5226735"/>
            <a:ext cx="1584900" cy="307800"/>
          </a:xfrm>
          <a:prstGeom prst="rect">
            <a:avLst/>
          </a:prstGeom>
          <a:solidFill>
            <a:srgbClr val="2F66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LEAP and NYC</a:t>
            </a:r>
            <a:endParaRPr/>
          </a:p>
        </p:txBody>
      </p:sp>
      <p:sp>
        <p:nvSpPr>
          <p:cNvPr id="418" name="Google Shape;418;p43"/>
          <p:cNvSpPr/>
          <p:nvPr/>
        </p:nvSpPr>
        <p:spPr>
          <a:xfrm>
            <a:off x="8734215" y="5226734"/>
            <a:ext cx="1584900" cy="307800"/>
          </a:xfrm>
          <a:prstGeom prst="rect">
            <a:avLst/>
          </a:prstGeom>
          <a:solidFill>
            <a:srgbClr val="2F66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Bridge Programs</a:t>
            </a:r>
            <a:endParaRPr/>
          </a:p>
        </p:txBody>
      </p:sp>
      <p:sp>
        <p:nvSpPr>
          <p:cNvPr id="419" name="Google Shape;419;p43"/>
          <p:cNvSpPr txBox="1"/>
          <p:nvPr/>
        </p:nvSpPr>
        <p:spPr>
          <a:xfrm>
            <a:off x="838200" y="1479309"/>
            <a:ext cx="16674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YEAR 2</a:t>
            </a:r>
            <a:endParaRPr/>
          </a:p>
        </p:txBody>
      </p:sp>
      <p:sp>
        <p:nvSpPr>
          <p:cNvPr id="420" name="Google Shape;420;p43"/>
          <p:cNvSpPr txBox="1"/>
          <p:nvPr/>
        </p:nvSpPr>
        <p:spPr>
          <a:xfrm>
            <a:off x="838200" y="82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Implementation</a:t>
            </a: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: Year 2 </a:t>
            </a:r>
            <a:endParaRPr sz="38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- Scale Up + Expand</a:t>
            </a:r>
            <a:endParaRPr sz="3800" b="0" i="0" u="none" strike="noStrike" cap="none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40261"/>
            <a:ext cx="8557009" cy="318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4"/>
          <p:cNvSpPr txBox="1"/>
          <p:nvPr/>
        </p:nvSpPr>
        <p:spPr>
          <a:xfrm>
            <a:off x="9505741" y="2193898"/>
            <a:ext cx="24230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Open-Source Products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sets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products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Course-based REU designs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evaluation materials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+ teacher training materials </a:t>
            </a:r>
            <a:endParaRPr/>
          </a:p>
        </p:txBody>
      </p:sp>
      <p:sp>
        <p:nvSpPr>
          <p:cNvPr id="427" name="Google Shape;427;p44"/>
          <p:cNvSpPr txBox="1"/>
          <p:nvPr/>
        </p:nvSpPr>
        <p:spPr>
          <a:xfrm>
            <a:off x="928112" y="5226735"/>
            <a:ext cx="5968301" cy="307777"/>
          </a:xfrm>
          <a:prstGeom prst="rect">
            <a:avLst/>
          </a:prstGeom>
          <a:solidFill>
            <a:srgbClr val="44B2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 Certificate for Professional Achievement in Climate Data Science</a:t>
            </a:r>
            <a:endParaRPr/>
          </a:p>
        </p:txBody>
      </p:sp>
      <p:sp>
        <p:nvSpPr>
          <p:cNvPr id="428" name="Google Shape;428;p44"/>
          <p:cNvSpPr/>
          <p:nvPr/>
        </p:nvSpPr>
        <p:spPr>
          <a:xfrm>
            <a:off x="6986325" y="5226735"/>
            <a:ext cx="1584920" cy="307777"/>
          </a:xfrm>
          <a:prstGeom prst="rect">
            <a:avLst/>
          </a:prstGeom>
          <a:solidFill>
            <a:srgbClr val="2F66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LEAP + NYC</a:t>
            </a:r>
            <a:endParaRPr/>
          </a:p>
        </p:txBody>
      </p:sp>
      <p:sp>
        <p:nvSpPr>
          <p:cNvPr id="429" name="Google Shape;429;p44"/>
          <p:cNvSpPr/>
          <p:nvPr/>
        </p:nvSpPr>
        <p:spPr>
          <a:xfrm>
            <a:off x="10329705" y="5227695"/>
            <a:ext cx="747504" cy="307777"/>
          </a:xfrm>
          <a:prstGeom prst="rect">
            <a:avLst/>
          </a:prstGeom>
          <a:solidFill>
            <a:srgbClr val="0C41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/>
          </a:p>
        </p:txBody>
      </p:sp>
      <p:sp>
        <p:nvSpPr>
          <p:cNvPr id="430" name="Google Shape;430;p44"/>
          <p:cNvSpPr/>
          <p:nvPr/>
        </p:nvSpPr>
        <p:spPr>
          <a:xfrm>
            <a:off x="8658015" y="5226734"/>
            <a:ext cx="1584920" cy="307777"/>
          </a:xfrm>
          <a:prstGeom prst="rect">
            <a:avLst/>
          </a:prstGeom>
          <a:solidFill>
            <a:srgbClr val="2F66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Bridge to PHD</a:t>
            </a:r>
            <a:endParaRPr/>
          </a:p>
        </p:txBody>
      </p:sp>
      <p:sp>
        <p:nvSpPr>
          <p:cNvPr id="431" name="Google Shape;431;p44"/>
          <p:cNvSpPr txBox="1"/>
          <p:nvPr/>
        </p:nvSpPr>
        <p:spPr>
          <a:xfrm>
            <a:off x="838200" y="5713080"/>
            <a:ext cx="26548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SHP: Science Honors Program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4"/>
          <p:cNvSpPr txBox="1"/>
          <p:nvPr/>
        </p:nvSpPr>
        <p:spPr>
          <a:xfrm>
            <a:off x="838200" y="1479309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YEARS 3-5</a:t>
            </a:r>
            <a:endParaRPr/>
          </a:p>
        </p:txBody>
      </p:sp>
      <p:sp>
        <p:nvSpPr>
          <p:cNvPr id="433" name="Google Shape;433;p44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Implementation</a:t>
            </a: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: Stable State</a:t>
            </a:r>
            <a:endParaRPr sz="3800" b="0" i="0" u="none" strike="noStrike" cap="none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Education Evaluation: Student Outcomes</a:t>
            </a:r>
            <a:endParaRPr sz="3800">
              <a:solidFill>
                <a:srgbClr val="1B285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39" name="Google Shape;439;p45"/>
          <p:cNvGraphicFramePr/>
          <p:nvPr/>
        </p:nvGraphicFramePr>
        <p:xfrm>
          <a:off x="838200" y="1690688"/>
          <a:ext cx="10964000" cy="3535670"/>
        </p:xfrm>
        <a:graphic>
          <a:graphicData uri="http://schemas.openxmlformats.org/drawingml/2006/table">
            <a:tbl>
              <a:tblPr>
                <a:noFill/>
                <a:tableStyleId>{F743F28A-2312-4E2B-8DEB-6AD8FFC65B38}</a:tableStyleId>
              </a:tblPr>
              <a:tblGrid>
                <a:gridCol w="212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Needs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 Methods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Knowledge + skills in climate data science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Assessment of the quality of</a:t>
                      </a:r>
                      <a:endParaRPr sz="1600"/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C</a:t>
                      </a: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limate prediction </a:t>
                      </a:r>
                      <a:r>
                        <a:rPr lang="en-US" sz="1600"/>
                        <a:t>challenges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project products.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/>
                        <a:t>Q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uestions when 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</a:rPr>
                        <a:t>approaching a new climate data science topic</a:t>
                      </a:r>
                      <a:r>
                        <a:rPr lang="en-US" sz="1600"/>
                        <a:t>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Decision-making process.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Translational skills in climate data science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/>
                        <a:t>Evaluation of project reports on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presentation, reproducibility, and ethics</a:t>
                      </a:r>
                      <a:r>
                        <a:rPr lang="en-US" sz="1600"/>
                        <a:t>.</a:t>
                      </a:r>
                      <a:endParaRPr sz="1600"/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Peer-reviews </a:t>
                      </a:r>
                      <a:r>
                        <a:rPr lang="en-US" sz="1600"/>
                        <a:t>on </a:t>
                      </a:r>
                      <a:r>
                        <a:rPr lang="en-US" sz="1600" b="1"/>
                        <a:t>teamworks</a:t>
                      </a:r>
                      <a:r>
                        <a:rPr lang="en-US" sz="1600"/>
                        <a:t>.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Longitudinal)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participation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 in the design studio and other LEAP activities as volunteers. </a:t>
                      </a:r>
                      <a:endParaRPr sz="1600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Career path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Longitudinal)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willingness to further their study 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in climate data science.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(Longitudinal)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willingness to apply for research internships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.</a:t>
                      </a:r>
                      <a:endParaRPr sz="1600"/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b="1"/>
                        <a:t>C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areer trajectory</a:t>
                      </a:r>
                      <a:r>
                        <a:rPr lang="en-US" sz="1600"/>
                        <a:t>: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LinkedIn profiles and follow-up surveys.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Studio learning outcomes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dirty="0"/>
                        <a:t>P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erformance on 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</a:rPr>
                        <a:t>designing and supporting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course-based research experiences. 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dirty="0"/>
                        <a:t>(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Longitudinal)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</a:rPr>
                        <a:t>willingness to return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the design studio as a mentor. </a:t>
                      </a:r>
                      <a:endParaRPr sz="2800" u="none" strike="noStrike" cap="none" dirty="0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" name="Google Shape;440;p45"/>
          <p:cNvSpPr/>
          <p:nvPr/>
        </p:nvSpPr>
        <p:spPr>
          <a:xfrm>
            <a:off x="674825" y="3075250"/>
            <a:ext cx="11454600" cy="846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5"/>
          <p:cNvSpPr/>
          <p:nvPr/>
        </p:nvSpPr>
        <p:spPr>
          <a:xfrm>
            <a:off x="737400" y="3891350"/>
            <a:ext cx="11454600" cy="92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5"/>
          <p:cNvSpPr/>
          <p:nvPr/>
        </p:nvSpPr>
        <p:spPr>
          <a:xfrm>
            <a:off x="737400" y="4707450"/>
            <a:ext cx="11454600" cy="846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Education Evaluation: Program Outcomes</a:t>
            </a:r>
            <a:endParaRPr sz="3800"/>
          </a:p>
        </p:txBody>
      </p:sp>
      <p:graphicFrame>
        <p:nvGraphicFramePr>
          <p:cNvPr id="448" name="Google Shape;448;p46"/>
          <p:cNvGraphicFramePr/>
          <p:nvPr/>
        </p:nvGraphicFramePr>
        <p:xfrm>
          <a:off x="935700" y="1552489"/>
          <a:ext cx="10747550" cy="4194040"/>
        </p:xfrm>
        <a:graphic>
          <a:graphicData uri="http://schemas.openxmlformats.org/drawingml/2006/table">
            <a:tbl>
              <a:tblPr>
                <a:noFill/>
                <a:tableStyleId>{F743F28A-2312-4E2B-8DEB-6AD8FFC65B38}</a:tableStyleId>
              </a:tblPr>
              <a:tblGrid>
                <a:gridCol w="217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Needs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 Methods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Education Success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/>
                        <a:t>Aggregated statistics on </a:t>
                      </a:r>
                      <a:r>
                        <a:rPr lang="en-US" sz="1600" b="1">
                          <a:solidFill>
                            <a:srgbClr val="0C343D"/>
                          </a:solidFill>
                        </a:rPr>
                        <a:t>student performance</a:t>
                      </a:r>
                      <a:endParaRPr sz="1600" b="1">
                        <a:solidFill>
                          <a:srgbClr val="0C343D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Aggregated statistics on </a:t>
                      </a:r>
                      <a:r>
                        <a:rPr lang="en-US" sz="1600" b="1">
                          <a:solidFill>
                            <a:srgbClr val="0C343D"/>
                          </a:solidFill>
                        </a:rPr>
                        <a:t>student participation</a:t>
                      </a:r>
                      <a:endParaRPr sz="1600">
                        <a:solidFill>
                          <a:srgbClr val="0C343D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Surveys + interviews of students’ </a:t>
                      </a:r>
                      <a:r>
                        <a:rPr lang="en-US" sz="1600" b="1">
                          <a:solidFill>
                            <a:srgbClr val="0C343D"/>
                          </a:solidFill>
                        </a:rPr>
                        <a:t>learning experience</a:t>
                      </a:r>
                      <a:endParaRPr sz="1600" b="1">
                        <a:solidFill>
                          <a:srgbClr val="0C343D"/>
                        </a:solidFill>
                      </a:endParaRPr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Research-Education Integration Success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Aggregated statistics on </a:t>
                      </a:r>
                      <a:r>
                        <a:rPr lang="en-US" sz="1600" b="1">
                          <a:solidFill>
                            <a:srgbClr val="0C343D"/>
                          </a:solidFill>
                        </a:rPr>
                        <a:t>faculty participation</a:t>
                      </a:r>
                      <a:endParaRPr sz="1600">
                        <a:solidFill>
                          <a:srgbClr val="0C343D"/>
                        </a:solidFill>
                      </a:endParaRPr>
                    </a:p>
                    <a:p>
                      <a:pPr marL="914400" marR="0" lvl="1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○"/>
                      </a:pPr>
                      <a:r>
                        <a:rPr lang="en-US" sz="1600"/>
                        <a:t>M</a:t>
                      </a: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entoring LEAP fellows </a:t>
                      </a:r>
                      <a:r>
                        <a:rPr lang="en-US" sz="1600"/>
                        <a:t>+ </a:t>
                      </a: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summer interns</a:t>
                      </a:r>
                      <a:endParaRPr sz="1600"/>
                    </a:p>
                    <a:p>
                      <a:pPr marL="914400" marR="0" lvl="1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○"/>
                      </a:pPr>
                      <a:r>
                        <a:rPr lang="en-US" sz="1600"/>
                        <a:t>S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ubmitting Design Studio proposals</a:t>
                      </a:r>
                      <a:endParaRPr sz="1600"/>
                    </a:p>
                    <a:p>
                      <a:pPr marL="914400" marR="0" lvl="1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○"/>
                      </a:pPr>
                      <a:r>
                        <a:rPr lang="en-US" sz="1600"/>
                        <a:t>Participating in LEAP education activities</a:t>
                      </a:r>
                      <a:endParaRPr sz="1600"/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Aggregated statistics on </a:t>
                      </a:r>
                      <a:r>
                        <a:rPr lang="en-US" sz="1600" b="1">
                          <a:solidFill>
                            <a:srgbClr val="0C343D"/>
                          </a:solidFill>
                        </a:rPr>
                        <a:t>research products</a:t>
                      </a:r>
                      <a:endParaRPr sz="1600">
                        <a:solidFill>
                          <a:srgbClr val="0C343D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Aggregated statistics on </a:t>
                      </a:r>
                      <a:r>
                        <a:rPr lang="en-US" sz="1600" b="1">
                          <a:solidFill>
                            <a:srgbClr val="0C343D"/>
                          </a:solidFill>
                        </a:rPr>
                        <a:t>student outcomes</a:t>
                      </a:r>
                      <a:endParaRPr sz="1600" b="1">
                        <a:solidFill>
                          <a:srgbClr val="0C343D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Surveys +interviews of faculty + students on </a:t>
                      </a:r>
                      <a:r>
                        <a:rPr lang="en-US" sz="1600" b="1">
                          <a:solidFill>
                            <a:srgbClr val="0C343D"/>
                          </a:solidFill>
                        </a:rPr>
                        <a:t>research experiences</a:t>
                      </a:r>
                      <a:endParaRPr sz="1600" b="1">
                        <a:solidFill>
                          <a:srgbClr val="0C343D"/>
                        </a:solidFill>
                      </a:endParaRPr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Community </a:t>
                      </a:r>
                      <a:r>
                        <a:rPr lang="en-US" sz="1600"/>
                        <a:t>E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ngagement</a:t>
                      </a:r>
                      <a:endParaRPr sz="2800" u="none" strike="noStrike" cap="none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 dirty="0"/>
                        <a:t>Aggregated statistics on participation of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faculty, postdocs</a:t>
                      </a:r>
                      <a:r>
                        <a:rPr lang="en-US" sz="1600" dirty="0"/>
                        <a:t> +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trainees </a:t>
                      </a:r>
                      <a:r>
                        <a:rPr lang="en-US" sz="1600" b="1" i="0" u="none" strike="noStrike" cap="none" dirty="0">
                          <a:solidFill>
                            <a:srgbClr val="0C343D"/>
                          </a:solidFill>
                        </a:rPr>
                        <a:t>in community engagement </a:t>
                      </a:r>
                      <a:r>
                        <a:rPr lang="en-US" sz="16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activities</a:t>
                      </a:r>
                      <a:endParaRPr sz="16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 dirty="0"/>
                        <a:t>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urvey </a:t>
                      </a:r>
                      <a:r>
                        <a:rPr lang="en-US" sz="1600" dirty="0"/>
                        <a:t>for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“Lab to School” participants: </a:t>
                      </a:r>
                      <a:r>
                        <a:rPr lang="en-US" sz="1600" b="1" i="0" u="none" strike="noStrike" cap="none" dirty="0">
                          <a:solidFill>
                            <a:srgbClr val="0C343D"/>
                          </a:solidFill>
                        </a:rPr>
                        <a:t>improved understanding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of climate data science</a:t>
                      </a:r>
                      <a:r>
                        <a:rPr lang="en-US" sz="1600" dirty="0"/>
                        <a:t>; </a:t>
                      </a:r>
                      <a:r>
                        <a:rPr lang="en-US" sz="1600" b="1" i="0" u="none" strike="noStrike" cap="none" dirty="0">
                          <a:solidFill>
                            <a:srgbClr val="0C343D"/>
                          </a:solidFill>
                        </a:rPr>
                        <a:t>willingness</a:t>
                      </a:r>
                      <a:r>
                        <a:rPr lang="en-US" sz="1600" b="0" i="0" u="none" strike="noStrike" cap="none" dirty="0">
                          <a:solidFill>
                            <a:srgbClr val="0C34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adapt teaching units</a:t>
                      </a:r>
                      <a:r>
                        <a:rPr lang="en-US" sz="1600" dirty="0"/>
                        <a:t>; parents’ </a:t>
                      </a:r>
                      <a:r>
                        <a:rPr lang="en-US" sz="1600" b="1" dirty="0">
                          <a:solidFill>
                            <a:srgbClr val="0C343D"/>
                          </a:solidFill>
                        </a:rPr>
                        <a:t>support of climate curriculum</a:t>
                      </a:r>
                      <a:endParaRPr sz="1600" dirty="0">
                        <a:solidFill>
                          <a:srgbClr val="0C343D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 b="1" dirty="0">
                          <a:solidFill>
                            <a:srgbClr val="0C343D"/>
                          </a:solidFill>
                        </a:rPr>
                        <a:t>S</a:t>
                      </a:r>
                      <a:r>
                        <a:rPr lang="en-US" sz="1600" b="1" i="0" u="none" strike="noStrike" cap="none" dirty="0">
                          <a:solidFill>
                            <a:srgbClr val="0C34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tatistics </a:t>
                      </a: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of open-source education products</a:t>
                      </a:r>
                      <a:endParaRPr sz="2800" u="none" strike="noStrike" cap="none" dirty="0"/>
                    </a:p>
                  </a:txBody>
                  <a:tcPr marL="36575" marR="36575" marT="36575" marB="365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9" name="Google Shape;449;p46"/>
          <p:cNvSpPr/>
          <p:nvPr/>
        </p:nvSpPr>
        <p:spPr>
          <a:xfrm>
            <a:off x="616800" y="2689400"/>
            <a:ext cx="11205000" cy="18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6"/>
          <p:cNvSpPr/>
          <p:nvPr/>
        </p:nvSpPr>
        <p:spPr>
          <a:xfrm>
            <a:off x="616800" y="4496000"/>
            <a:ext cx="11205000" cy="13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Formative Reviews + Course Correction</a:t>
            </a:r>
            <a:endParaRPr/>
          </a:p>
        </p:txBody>
      </p:sp>
      <p:sp>
        <p:nvSpPr>
          <p:cNvPr id="456" name="Google Shape;456;p47"/>
          <p:cNvSpPr txBox="1">
            <a:spLocks noGrp="1"/>
          </p:cNvSpPr>
          <p:nvPr>
            <p:ph type="body" idx="1"/>
          </p:nvPr>
        </p:nvSpPr>
        <p:spPr>
          <a:xfrm>
            <a:off x="838200" y="15178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1B285E"/>
                </a:solidFill>
              </a:rPr>
              <a:t>Student Outcomes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Frequency: </a:t>
            </a:r>
            <a:r>
              <a:rPr lang="en-US"/>
              <a:t>Once per semester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Goal: </a:t>
            </a:r>
            <a:r>
              <a:rPr lang="en-US"/>
              <a:t>Focus on outcomes contributing to convergence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Distribution: </a:t>
            </a:r>
            <a:r>
              <a:rPr lang="en-US"/>
              <a:t>Reviewed by Convergence Subcommittee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1B285E"/>
                </a:solidFill>
              </a:rPr>
              <a:t>Program Outcomes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Frequency: </a:t>
            </a:r>
            <a:r>
              <a:rPr lang="en-US"/>
              <a:t>Once per year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Goal: </a:t>
            </a:r>
            <a:r>
              <a:rPr lang="en-US"/>
              <a:t>Determine program resource allocation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Distribution: </a:t>
            </a:r>
            <a:r>
              <a:rPr lang="en-US"/>
              <a:t>Shared in annual newsletter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Next-Generation Climate Data Scientists Will Create Broad Impacts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Google Shape;462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EO1: Develop </a:t>
            </a:r>
            <a:r>
              <a:rPr lang="en-US" b="1">
                <a:solidFill>
                  <a:srgbClr val="0C343D"/>
                </a:solidFill>
              </a:rPr>
              <a:t>research-intensive</a:t>
            </a:r>
            <a:r>
              <a:rPr lang="en-US"/>
              <a:t> undergraduate + graduate curricula, providing multiple transdisciplinary </a:t>
            </a:r>
            <a:r>
              <a:rPr lang="en-US" b="1">
                <a:solidFill>
                  <a:srgbClr val="0C343D"/>
                </a:solidFill>
              </a:rPr>
              <a:t>entryways</a:t>
            </a:r>
            <a:r>
              <a:rPr lang="en-US"/>
              <a:t> for students from diverse backgrounds + with varied career goals.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EO2: Offer </a:t>
            </a:r>
            <a:r>
              <a:rPr lang="en-US" b="1">
                <a:solidFill>
                  <a:srgbClr val="0C343D"/>
                </a:solidFill>
              </a:rPr>
              <a:t>immersive research</a:t>
            </a:r>
            <a:r>
              <a:rPr lang="en-US">
                <a:solidFill>
                  <a:srgbClr val="000000"/>
                </a:solidFill>
              </a:rPr>
              <a:t> experiences to student, teacher, parent + workforce trainees.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EO3: </a:t>
            </a:r>
            <a:r>
              <a:rPr lang="en-US" b="1">
                <a:solidFill>
                  <a:srgbClr val="0C343D"/>
                </a:solidFill>
              </a:rPr>
              <a:t>Broaden research</a:t>
            </a:r>
            <a:r>
              <a:rPr lang="en-US">
                <a:solidFill>
                  <a:srgbClr val="000000"/>
                </a:solidFill>
              </a:rPr>
              <a:t> impact through communication, translation, human-centered design, curriculum development, evaluation + assessment.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7" name="Google Shape;467;p49"/>
          <p:cNvGraphicFramePr/>
          <p:nvPr/>
        </p:nvGraphicFramePr>
        <p:xfrm>
          <a:off x="952500" y="1669300"/>
          <a:ext cx="10505950" cy="3352590"/>
        </p:xfrm>
        <a:graphic>
          <a:graphicData uri="http://schemas.openxmlformats.org/drawingml/2006/table">
            <a:tbl>
              <a:tblPr>
                <a:noFill/>
                <a:tableStyleId>{F743F28A-2312-4E2B-8DEB-6AD8FFC65B38}</a:tableStyleId>
              </a:tblPr>
              <a:tblGrid>
                <a:gridCol w="525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</a:rPr>
                        <a:t>6 Disciplinary Attributes *</a:t>
                      </a:r>
                      <a:endParaRPr sz="17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</a:rPr>
                        <a:t>LEAP’s Translation</a:t>
                      </a:r>
                      <a:endParaRPr sz="17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Defined Object of Research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Data-Driven Parameterization + Projection in Atmosphere, Ocean, Land, Cryosphere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Accumulated Specialist Knowledge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Climate Science + Data Science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Organization + Integration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Knowledge-Data Continuum, Cross-Cutting Methods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Unique Terminologies + Language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Convergence + Stakeholder Engagement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Research Methods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Physics-Guided Machine Learning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Formal Teaching + Learning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/>
                        <a:t>Graduate + Undergraduate Educational Programs</a:t>
                      </a:r>
                      <a:endParaRPr sz="17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8" name="Google Shape;46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LEAP Aspires to Create a New Discipline: </a:t>
            </a:r>
            <a:br>
              <a:rPr lang="en-US" sz="38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3800" b="1">
                <a:latin typeface="Verdana"/>
                <a:ea typeface="Verdana"/>
                <a:cs typeface="Verdana"/>
                <a:sym typeface="Verdana"/>
              </a:rPr>
              <a:t>Climate Data Science</a:t>
            </a:r>
            <a:endParaRPr sz="38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9" name="Google Shape;469;p49"/>
          <p:cNvSpPr txBox="1"/>
          <p:nvPr/>
        </p:nvSpPr>
        <p:spPr>
          <a:xfrm>
            <a:off x="2742750" y="5030900"/>
            <a:ext cx="67065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Source: Inside Higher Ed,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Attributes of an Academic Discipline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https://www.insidehighered.com/blogs/technology-and-learning/6-attributes-academic-discipline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9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1" name="Google Shape;471;p49"/>
          <p:cNvSpPr/>
          <p:nvPr/>
        </p:nvSpPr>
        <p:spPr>
          <a:xfrm>
            <a:off x="733530" y="2783393"/>
            <a:ext cx="10751736" cy="491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9"/>
          <p:cNvSpPr/>
          <p:nvPr/>
        </p:nvSpPr>
        <p:spPr>
          <a:xfrm>
            <a:off x="720132" y="3203237"/>
            <a:ext cx="10751736" cy="491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9"/>
          <p:cNvSpPr/>
          <p:nvPr/>
        </p:nvSpPr>
        <p:spPr>
          <a:xfrm>
            <a:off x="720132" y="3654764"/>
            <a:ext cx="10751736" cy="491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9"/>
          <p:cNvSpPr/>
          <p:nvPr/>
        </p:nvSpPr>
        <p:spPr>
          <a:xfrm>
            <a:off x="720132" y="4074608"/>
            <a:ext cx="10751736" cy="491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9"/>
          <p:cNvSpPr/>
          <p:nvPr/>
        </p:nvSpPr>
        <p:spPr>
          <a:xfrm>
            <a:off x="733530" y="4539181"/>
            <a:ext cx="10751736" cy="491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0"/>
          <p:cNvSpPr txBox="1">
            <a:spLocks noGrp="1"/>
          </p:cNvSpPr>
          <p:nvPr>
            <p:ph type="ctrTitle"/>
          </p:nvPr>
        </p:nvSpPr>
        <p:spPr>
          <a:xfrm>
            <a:off x="3626602" y="1935175"/>
            <a:ext cx="82884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+ Feedback?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My Presentation Will Explain: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Integration of research + education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Innovation of educational activities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education contributes to LEAP’s unified mission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evaluation allows correction + development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947925" y="1325693"/>
            <a:ext cx="105156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Disconnect between core disciplines exacerbates skills gaps + narrows pathways for convergent learning + research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838200" y="28990"/>
            <a:ext cx="1102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Calibri"/>
              <a:buNone/>
            </a:pPr>
            <a:r>
              <a:rPr lang="en-US" sz="3800" b="0" i="0" u="none" strike="noStrike" cap="none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Climate Scientists + Data Scientists Face Collaboration Barriers</a:t>
            </a:r>
            <a:endParaRPr sz="3800" b="0" i="0" u="none" strike="noStrike" cap="none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2208302" y="2537150"/>
            <a:ext cx="1495800" cy="798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Climate Science Research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2208302" y="3335931"/>
            <a:ext cx="2011200" cy="7989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Climate Science Skills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2208302" y="4134713"/>
            <a:ext cx="2804400" cy="7989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Climate Science 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2208302" y="4933494"/>
            <a:ext cx="3567900" cy="798900"/>
          </a:xfrm>
          <a:prstGeom prst="rect">
            <a:avLst/>
          </a:prstGeom>
          <a:solidFill>
            <a:srgbClr val="1E285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Climate Science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8487805" y="2537150"/>
            <a:ext cx="1495800" cy="7989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Science Research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7972507" y="3335931"/>
            <a:ext cx="2011200" cy="798900"/>
          </a:xfrm>
          <a:prstGeom prst="rect">
            <a:avLst/>
          </a:prstGeom>
          <a:solidFill>
            <a:srgbClr val="45818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Science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7179111" y="4134713"/>
            <a:ext cx="2804400" cy="798900"/>
          </a:xfrm>
          <a:prstGeom prst="rect">
            <a:avLst/>
          </a:prstGeom>
          <a:solidFill>
            <a:srgbClr val="134F5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Science 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6415706" y="4933494"/>
            <a:ext cx="3567900" cy="7989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Science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Literacy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254675" y="2653672"/>
            <a:ext cx="16827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Limited</a:t>
            </a:r>
            <a:endParaRPr sz="17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sz="17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16"/>
          <p:cNvCxnSpPr>
            <a:stCxn id="80" idx="3"/>
            <a:endCxn id="88" idx="1"/>
          </p:cNvCxnSpPr>
          <p:nvPr/>
        </p:nvCxnSpPr>
        <p:spPr>
          <a:xfrm>
            <a:off x="3704102" y="2936600"/>
            <a:ext cx="1550700" cy="7800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90" name="Google Shape;90;p16"/>
          <p:cNvCxnSpPr>
            <a:stCxn id="88" idx="3"/>
            <a:endCxn id="84" idx="1"/>
          </p:cNvCxnSpPr>
          <p:nvPr/>
        </p:nvCxnSpPr>
        <p:spPr>
          <a:xfrm rot="10800000" flipH="1">
            <a:off x="6937375" y="2936572"/>
            <a:ext cx="1550400" cy="7800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91" name="Google Shape;91;p16"/>
          <p:cNvCxnSpPr>
            <a:stCxn id="81" idx="3"/>
            <a:endCxn id="87" idx="1"/>
          </p:cNvCxnSpPr>
          <p:nvPr/>
        </p:nvCxnSpPr>
        <p:spPr>
          <a:xfrm>
            <a:off x="4219502" y="3735381"/>
            <a:ext cx="2196300" cy="1597500"/>
          </a:xfrm>
          <a:prstGeom prst="curvedConnector3">
            <a:avLst>
              <a:gd name="adj1" fmla="val 63844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Research + Education Integration Drives Convergence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838200" y="3843338"/>
            <a:ext cx="10515600" cy="219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Education </a:t>
            </a:r>
            <a:r>
              <a:rPr lang="en-US" i="1">
                <a:solidFill>
                  <a:srgbClr val="1B285E"/>
                </a:solidFill>
              </a:rPr>
              <a:t>for</a:t>
            </a:r>
            <a:r>
              <a:rPr lang="en-US"/>
              <a:t> Research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Relevant training</a:t>
            </a:r>
            <a:r>
              <a:rPr lang="en-US" b="1"/>
              <a:t> </a:t>
            </a:r>
            <a:r>
              <a:rPr lang="en-US"/>
              <a:t>for convergent research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Research </a:t>
            </a:r>
            <a:r>
              <a:rPr lang="en-US" i="1">
                <a:solidFill>
                  <a:srgbClr val="1B285E"/>
                </a:solidFill>
              </a:rPr>
              <a:t>for</a:t>
            </a:r>
            <a:r>
              <a:rPr lang="en-US" i="1"/>
              <a:t> </a:t>
            </a:r>
            <a:r>
              <a:rPr lang="en-US"/>
              <a:t>Education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>
                <a:solidFill>
                  <a:srgbClr val="0C343D"/>
                </a:solidFill>
              </a:rPr>
              <a:t>Meaningful convergent experiences</a:t>
            </a:r>
            <a:r>
              <a:rPr lang="en-US" b="1"/>
              <a:t> </a:t>
            </a:r>
            <a:r>
              <a:rPr lang="en-US"/>
              <a:t>embedded in education</a:t>
            </a:r>
            <a:endParaRPr/>
          </a:p>
        </p:txBody>
      </p:sp>
      <p:grpSp>
        <p:nvGrpSpPr>
          <p:cNvPr id="98" name="Google Shape;98;p17"/>
          <p:cNvGrpSpPr/>
          <p:nvPr/>
        </p:nvGrpSpPr>
        <p:grpSpPr>
          <a:xfrm>
            <a:off x="1334612" y="2063925"/>
            <a:ext cx="8858236" cy="1491901"/>
            <a:chOff x="1463201" y="3957298"/>
            <a:chExt cx="8858236" cy="1491901"/>
          </a:xfrm>
        </p:grpSpPr>
        <p:sp>
          <p:nvSpPr>
            <p:cNvPr id="99" name="Google Shape;99;p17"/>
            <p:cNvSpPr txBox="1"/>
            <p:nvPr/>
          </p:nvSpPr>
          <p:spPr>
            <a:xfrm>
              <a:off x="1463201" y="3957298"/>
              <a:ext cx="2244649" cy="584775"/>
            </a:xfrm>
            <a:prstGeom prst="rect">
              <a:avLst/>
            </a:prstGeom>
            <a:solidFill>
              <a:srgbClr val="357A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8229702" y="4864424"/>
              <a:ext cx="2091735" cy="584775"/>
            </a:xfrm>
            <a:prstGeom prst="rect">
              <a:avLst/>
            </a:prstGeom>
            <a:solidFill>
              <a:srgbClr val="0C4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018763" y="4032558"/>
              <a:ext cx="5862998" cy="953107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57A6D"/>
                </a:gs>
                <a:gs pos="37000">
                  <a:srgbClr val="0C4166"/>
                </a:gs>
                <a:gs pos="87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 rot="10800000">
              <a:off x="2030453" y="4496091"/>
              <a:ext cx="5862998" cy="953107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C4166"/>
                </a:gs>
                <a:gs pos="38000">
                  <a:srgbClr val="357A6D"/>
                </a:gs>
                <a:gs pos="79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Google Shape;103;p17"/>
            <p:cNvPicPr preferRelativeResize="0"/>
            <p:nvPr/>
          </p:nvPicPr>
          <p:blipFill rotWithShape="1">
            <a:blip r:embed="rId3">
              <a:alphaModFix/>
            </a:blip>
            <a:srcRect l="1" r="81156"/>
            <a:stretch/>
          </p:blipFill>
          <p:spPr>
            <a:xfrm>
              <a:off x="4012089" y="4024242"/>
              <a:ext cx="1069848" cy="9421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/>
              <a:t>Research + Education Integration Drives Convergence</a:t>
            </a:r>
            <a:endParaRPr/>
          </a:p>
        </p:txBody>
      </p:sp>
      <p:grpSp>
        <p:nvGrpSpPr>
          <p:cNvPr id="109" name="Google Shape;109;p18"/>
          <p:cNvGrpSpPr/>
          <p:nvPr/>
        </p:nvGrpSpPr>
        <p:grpSpPr>
          <a:xfrm>
            <a:off x="1666882" y="1937099"/>
            <a:ext cx="8858236" cy="1491901"/>
            <a:chOff x="1463201" y="3957298"/>
            <a:chExt cx="8858236" cy="1491901"/>
          </a:xfrm>
        </p:grpSpPr>
        <p:sp>
          <p:nvSpPr>
            <p:cNvPr id="110" name="Google Shape;110;p18"/>
            <p:cNvSpPr txBox="1"/>
            <p:nvPr/>
          </p:nvSpPr>
          <p:spPr>
            <a:xfrm>
              <a:off x="1463201" y="3957298"/>
              <a:ext cx="2244649" cy="584775"/>
            </a:xfrm>
            <a:prstGeom prst="rect">
              <a:avLst/>
            </a:prstGeom>
            <a:solidFill>
              <a:srgbClr val="357A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8229702" y="4864424"/>
              <a:ext cx="2091735" cy="584775"/>
            </a:xfrm>
            <a:prstGeom prst="rect">
              <a:avLst/>
            </a:prstGeom>
            <a:solidFill>
              <a:srgbClr val="0C4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4018763" y="4032558"/>
              <a:ext cx="5862998" cy="953107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57A6D"/>
                </a:gs>
                <a:gs pos="37000">
                  <a:srgbClr val="0C4166"/>
                </a:gs>
                <a:gs pos="87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 rot="10800000">
              <a:off x="2030453" y="4496091"/>
              <a:ext cx="5862998" cy="953107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C4166"/>
                </a:gs>
                <a:gs pos="38000">
                  <a:srgbClr val="357A6D"/>
                </a:gs>
                <a:gs pos="79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" name="Google Shape;114;p18"/>
            <p:cNvPicPr preferRelativeResize="0"/>
            <p:nvPr/>
          </p:nvPicPr>
          <p:blipFill rotWithShape="1">
            <a:blip r:embed="rId3">
              <a:alphaModFix/>
            </a:blip>
            <a:srcRect l="1" r="81156"/>
            <a:stretch/>
          </p:blipFill>
          <p:spPr>
            <a:xfrm>
              <a:off x="4012089" y="4024242"/>
              <a:ext cx="1069848" cy="942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3425" y="3750670"/>
            <a:ext cx="4189621" cy="199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893" y="3255627"/>
            <a:ext cx="3827014" cy="287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63401" y="4086813"/>
            <a:ext cx="1843897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Applied Data Science: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 project-based learning course</a:t>
            </a:r>
            <a:endParaRPr sz="16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/>
          <p:nvPr/>
        </p:nvSpPr>
        <p:spPr>
          <a:xfrm rot="10800000">
            <a:off x="4329918" y="4214204"/>
            <a:ext cx="1714420" cy="953108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D3F83"/>
              </a:gs>
              <a:gs pos="55000">
                <a:srgbClr val="44B29D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Research + Education Integration Drives Convergence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4" name="Google Shape;124;p19"/>
          <p:cNvGrpSpPr/>
          <p:nvPr/>
        </p:nvGrpSpPr>
        <p:grpSpPr>
          <a:xfrm>
            <a:off x="1666882" y="1937099"/>
            <a:ext cx="8858236" cy="1491901"/>
            <a:chOff x="1463201" y="3957298"/>
            <a:chExt cx="8858236" cy="1491901"/>
          </a:xfrm>
        </p:grpSpPr>
        <p:sp>
          <p:nvSpPr>
            <p:cNvPr id="125" name="Google Shape;125;p19"/>
            <p:cNvSpPr txBox="1"/>
            <p:nvPr/>
          </p:nvSpPr>
          <p:spPr>
            <a:xfrm>
              <a:off x="1463201" y="3957298"/>
              <a:ext cx="2244649" cy="584775"/>
            </a:xfrm>
            <a:prstGeom prst="rect">
              <a:avLst/>
            </a:prstGeom>
            <a:solidFill>
              <a:srgbClr val="357A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 txBox="1"/>
            <p:nvPr/>
          </p:nvSpPr>
          <p:spPr>
            <a:xfrm>
              <a:off x="8229702" y="4864424"/>
              <a:ext cx="2091735" cy="584775"/>
            </a:xfrm>
            <a:prstGeom prst="rect">
              <a:avLst/>
            </a:prstGeom>
            <a:solidFill>
              <a:srgbClr val="0C4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4018763" y="4032558"/>
              <a:ext cx="5862998" cy="953107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57A6D"/>
                </a:gs>
                <a:gs pos="37000">
                  <a:srgbClr val="0C4166"/>
                </a:gs>
                <a:gs pos="87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10800000">
              <a:off x="2030453" y="4496091"/>
              <a:ext cx="5862998" cy="953107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C4166"/>
                </a:gs>
                <a:gs pos="38000">
                  <a:srgbClr val="357A6D"/>
                </a:gs>
                <a:gs pos="79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19"/>
            <p:cNvPicPr preferRelativeResize="0"/>
            <p:nvPr/>
          </p:nvPicPr>
          <p:blipFill rotWithShape="1">
            <a:blip r:embed="rId3">
              <a:alphaModFix/>
            </a:blip>
            <a:srcRect l="1" r="81156"/>
            <a:stretch/>
          </p:blipFill>
          <p:spPr>
            <a:xfrm>
              <a:off x="4012089" y="4024242"/>
              <a:ext cx="1069848" cy="942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t="1963" r="2692"/>
          <a:stretch/>
        </p:blipFill>
        <p:spPr>
          <a:xfrm>
            <a:off x="594589" y="3409720"/>
            <a:ext cx="4424059" cy="1861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577175" y="5368486"/>
            <a:ext cx="4424059" cy="711200"/>
          </a:xfrm>
          <a:prstGeom prst="roundRect">
            <a:avLst>
              <a:gd name="adj" fmla="val 16667"/>
            </a:avLst>
          </a:prstGeom>
          <a:solidFill>
            <a:srgbClr val="44B2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Science Capstone Project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/>
          </a:blip>
          <a:srcRect l="4041" b="4374"/>
          <a:stretch/>
        </p:blipFill>
        <p:spPr>
          <a:xfrm>
            <a:off x="7514303" y="3548663"/>
            <a:ext cx="3010815" cy="186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6">
            <a:alphaModFix/>
          </a:blip>
          <a:srcRect r="64535"/>
          <a:stretch/>
        </p:blipFill>
        <p:spPr>
          <a:xfrm>
            <a:off x="8923867" y="3662238"/>
            <a:ext cx="2911091" cy="243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5285618" y="4318041"/>
            <a:ext cx="1714420" cy="953108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9987"/>
              </a:gs>
              <a:gs pos="49000">
                <a:srgbClr val="2F669A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>
                <a:latin typeface="Verdana"/>
                <a:ea typeface="Verdana"/>
                <a:cs typeface="Verdana"/>
                <a:sym typeface="Verdana"/>
              </a:rPr>
              <a:t>Next-Generation Climate Data Scientists Will Create Broad Impacts</a:t>
            </a:r>
            <a:endParaRPr sz="3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EO1: Develop </a:t>
            </a:r>
            <a:r>
              <a:rPr lang="en-US" b="1">
                <a:solidFill>
                  <a:srgbClr val="0C343D"/>
                </a:solidFill>
              </a:rPr>
              <a:t>research-intensive</a:t>
            </a:r>
            <a:r>
              <a:rPr lang="en-US"/>
              <a:t> undergraduate + graduate curricula, providing multiple transdisciplinary </a:t>
            </a:r>
            <a:r>
              <a:rPr lang="en-US" b="1">
                <a:solidFill>
                  <a:srgbClr val="0C343D"/>
                </a:solidFill>
              </a:rPr>
              <a:t>entryways</a:t>
            </a:r>
            <a:r>
              <a:rPr lang="en-US"/>
              <a:t> for students from diverse backgrounds + with varied career goals.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B1DDD5"/>
                </a:solidFill>
              </a:rPr>
              <a:t>EO2: Offer </a:t>
            </a:r>
            <a:r>
              <a:rPr lang="en-US" b="1">
                <a:solidFill>
                  <a:srgbClr val="B1DDD5"/>
                </a:solidFill>
              </a:rPr>
              <a:t>immersive research</a:t>
            </a:r>
            <a:r>
              <a:rPr lang="en-US">
                <a:solidFill>
                  <a:srgbClr val="B1DDD5"/>
                </a:solidFill>
              </a:rPr>
              <a:t> experiences to student, teacher, parent + workforce trainees.</a:t>
            </a:r>
            <a:endParaRPr>
              <a:solidFill>
                <a:srgbClr val="B1DDD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B1DDD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B1DDD5"/>
                </a:solidFill>
              </a:rPr>
              <a:t>EO3: </a:t>
            </a:r>
            <a:r>
              <a:rPr lang="en-US" b="1">
                <a:solidFill>
                  <a:srgbClr val="B1DDD5"/>
                </a:solidFill>
              </a:rPr>
              <a:t>Broaden research</a:t>
            </a:r>
            <a:r>
              <a:rPr lang="en-US">
                <a:solidFill>
                  <a:srgbClr val="B1DDD5"/>
                </a:solidFill>
              </a:rPr>
              <a:t> impact through communication, translation, human-centered design, curriculum development, evaluation + assessment.</a:t>
            </a:r>
            <a:endParaRPr>
              <a:solidFill>
                <a:srgbClr val="B1DDD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Widescreen</PresentationFormat>
  <Paragraphs>322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 Hebrew</vt:lpstr>
      <vt:lpstr>Arial</vt:lpstr>
      <vt:lpstr>Roboto</vt:lpstr>
      <vt:lpstr>Verdana</vt:lpstr>
      <vt:lpstr>Calibri</vt:lpstr>
      <vt:lpstr>Office Theme</vt:lpstr>
      <vt:lpstr>Integrating  Research + Education</vt:lpstr>
      <vt:lpstr>Our Roadmap</vt:lpstr>
      <vt:lpstr>PowerPoint Presentation</vt:lpstr>
      <vt:lpstr>My Presentation Will Explain:</vt:lpstr>
      <vt:lpstr>PowerPoint Presentation</vt:lpstr>
      <vt:lpstr>Research + Education Integration Drives Convergence</vt:lpstr>
      <vt:lpstr>Research + Education Integration Drives Convergence</vt:lpstr>
      <vt:lpstr>Research + Education Integration Drives Convergence</vt:lpstr>
      <vt:lpstr>Next-Generation Climate Data Scientists Will Create Broad Impacts</vt:lpstr>
      <vt:lpstr>LEAP Creates a Climate Data Science Curriculum</vt:lpstr>
      <vt:lpstr>A Graduate Certificate in Climate Data Science Reaches Diverse Trainees</vt:lpstr>
      <vt:lpstr>This Curriculum Offers Multiple Entry Points</vt:lpstr>
      <vt:lpstr>Research + Education is Integrated by Design</vt:lpstr>
      <vt:lpstr>Transdisciplinary Education Offers a Greater Quality + Quantity of Opportunities</vt:lpstr>
      <vt:lpstr>Climate Science is Not Diverse or Equitable + Has Not Changed</vt:lpstr>
      <vt:lpstr>Data Science Curriculum has Improved but Still Poses Barriers</vt:lpstr>
      <vt:lpstr>Next-Generation Climate Data Scientists Will Create Broad Impacts</vt:lpstr>
      <vt:lpstr>Education Programs are Vertically Integrated</vt:lpstr>
      <vt:lpstr>LEAP Fellows Mentoring Plan</vt:lpstr>
      <vt:lpstr>Postdoc Mentoring Plan</vt:lpstr>
      <vt:lpstr>Next-Generation Climate Data Scientists Will Create Broad Impacts</vt:lpstr>
      <vt:lpstr>LEAP Integrates Education, Broadening Participation + Knowledge Transfer</vt:lpstr>
      <vt:lpstr>LEAP Partners with Established Diversity Bridge Programs to Extend Reach </vt:lpstr>
      <vt:lpstr>LEAP Delivers Open-Source Educational Products</vt:lpstr>
      <vt:lpstr>LEAP Disseminates Convergent Educational Best Practices</vt:lpstr>
      <vt:lpstr>A LEAP Year in Education</vt:lpstr>
      <vt:lpstr>LEAP Leverages + Develops Existing Strengths</vt:lpstr>
      <vt:lpstr>LEAP Leverages + Develops Existing Strengths</vt:lpstr>
      <vt:lpstr>LEAP Leverages + Develops Existing Strengths</vt:lpstr>
      <vt:lpstr>LEAP Leverages + Develops Existing Strengths</vt:lpstr>
      <vt:lpstr>Implementation: Year 1  - Research + Course Development</vt:lpstr>
      <vt:lpstr>PowerPoint Presentation</vt:lpstr>
      <vt:lpstr>PowerPoint Presentation</vt:lpstr>
      <vt:lpstr>Education Evaluation: Student Outcomes</vt:lpstr>
      <vt:lpstr>Education Evaluation: Program Outcomes</vt:lpstr>
      <vt:lpstr>Formative Reviews + Course Correction</vt:lpstr>
      <vt:lpstr>Next-Generation Climate Data Scientists Will Create Broad Impacts</vt:lpstr>
      <vt:lpstr>LEAP Aspires to Create a New Discipline:  Climate Data Science</vt:lpstr>
      <vt:lpstr>Questions +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 Research + Education</dc:title>
  <cp:lastModifiedBy>Marley D Bauce</cp:lastModifiedBy>
  <cp:revision>1</cp:revision>
  <dcterms:modified xsi:type="dcterms:W3CDTF">2020-09-17T23:02:05Z</dcterms:modified>
</cp:coreProperties>
</file>