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Helvetica Neue Light" panose="020B0604020202020204" charset="0"/>
      <p:regular r:id="rId31"/>
      <p:bold r:id="rId32"/>
      <p:italic r:id="rId33"/>
      <p:boldItalic r:id="rId34"/>
    </p:embeddedFont>
    <p:embeddedFont>
      <p:font typeface="Helvetica Neue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Anton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N7v7vZ7HBpNZq+mnZt5vuTxnu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0" descr="Google Shape;13;p6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7389090" y="1935163"/>
            <a:ext cx="45258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5781964" y="4479490"/>
            <a:ext cx="6132946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lvl="0" indent="-434975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 Light"/>
              <a:buChar char="•"/>
              <a:defRPr sz="2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434975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 Light"/>
              <a:buChar char="•"/>
              <a:defRPr sz="2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434975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 Light"/>
              <a:buChar char="•"/>
              <a:defRPr sz="2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434975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 Light"/>
              <a:buChar char="•"/>
              <a:defRPr sz="2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434975" algn="l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 Light"/>
              <a:buChar char="•"/>
              <a:defRPr sz="2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/>
          <p:nvPr/>
        </p:nvSpPr>
        <p:spPr>
          <a:xfrm>
            <a:off x="-13286" y="-1585"/>
            <a:ext cx="12218571" cy="470507"/>
          </a:xfrm>
          <a:prstGeom prst="rect">
            <a:avLst/>
          </a:prstGeom>
          <a:gradFill>
            <a:gsLst>
              <a:gs pos="0">
                <a:srgbClr val="5EB130"/>
              </a:gs>
              <a:gs pos="100000">
                <a:srgbClr val="003B7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1" name="Google Shape;71;p43" descr="pangeo_simple_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5733" y="126943"/>
            <a:ext cx="1140330" cy="2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3" descr="small_e_revers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384" y="-37765"/>
            <a:ext cx="542866" cy="5428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207956" y="118404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44550" y="558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71"/>
              </a:buClr>
              <a:buSzPts val="5600"/>
              <a:buFont typeface="Anton"/>
              <a:buNone/>
              <a:defRPr sz="5600">
                <a:solidFill>
                  <a:srgbClr val="003B7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op">
  <p:cSld name="Title - Top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844550" y="507000"/>
            <a:ext cx="105029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71"/>
              </a:buClr>
              <a:buSzPts val="5600"/>
              <a:buFont typeface="Anton"/>
              <a:buNone/>
              <a:defRPr sz="5600">
                <a:solidFill>
                  <a:srgbClr val="003B7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/>
          <p:nvPr/>
        </p:nvSpPr>
        <p:spPr>
          <a:xfrm>
            <a:off x="-13286" y="-1585"/>
            <a:ext cx="12218571" cy="470507"/>
          </a:xfrm>
          <a:prstGeom prst="rect">
            <a:avLst/>
          </a:prstGeom>
          <a:gradFill>
            <a:gsLst>
              <a:gs pos="0">
                <a:srgbClr val="5EB130"/>
              </a:gs>
              <a:gs pos="100000">
                <a:srgbClr val="003B7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Google Shape;78;p44" descr="pangeo_simple_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5733" y="126943"/>
            <a:ext cx="1140330" cy="2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4" descr="small_e_revers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384" y="-37765"/>
            <a:ext cx="542866" cy="54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4"/>
          <p:cNvSpPr txBox="1">
            <a:spLocks noGrp="1"/>
          </p:cNvSpPr>
          <p:nvPr>
            <p:ph type="sldNum" idx="12"/>
          </p:nvPr>
        </p:nvSpPr>
        <p:spPr>
          <a:xfrm>
            <a:off x="206957" y="118404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1" descr="Picture 6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5"/>
            <a:ext cx="12268200" cy="6848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3" descr="Google Shape;13;p6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7389090" y="1935163"/>
            <a:ext cx="45258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5781964" y="4479490"/>
            <a:ext cx="6132946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WITH_TEXT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9" descr="Google Shape;9;p5"/>
          <p:cNvPicPr preferRelativeResize="0"/>
          <p:nvPr/>
        </p:nvPicPr>
        <p:blipFill rotWithShape="1">
          <a:blip r:embed="rId18">
            <a:alphaModFix/>
          </a:blip>
          <a:srcRect t="5804"/>
          <a:stretch/>
        </p:blipFill>
        <p:spPr>
          <a:xfrm>
            <a:off x="0" y="9235"/>
            <a:ext cx="12268200" cy="68487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49.jpg"/><Relationship Id="rId5" Type="http://schemas.openxmlformats.org/officeDocument/2006/relationships/image" Target="../media/image17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20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15.png"/><Relationship Id="rId10" Type="http://schemas.openxmlformats.org/officeDocument/2006/relationships/image" Target="../media/image66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15.png"/><Relationship Id="rId10" Type="http://schemas.openxmlformats.org/officeDocument/2006/relationships/image" Target="../media/image66.png"/><Relationship Id="rId4" Type="http://schemas.openxmlformats.org/officeDocument/2006/relationships/image" Target="../media/image70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6373607" y="2316163"/>
            <a:ext cx="5541302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000"/>
              <a:buFont typeface="Verdana"/>
              <a:buNone/>
            </a:pPr>
            <a:r>
              <a:rPr lang="en-US" i="1"/>
              <a:t>LEAPangeo:</a:t>
            </a:r>
            <a:r>
              <a:rPr lang="en-US" sz="4048"/>
              <a:t/>
            </a:r>
            <a:br>
              <a:rPr lang="en-US" sz="4048"/>
            </a:br>
            <a:r>
              <a:rPr lang="en-US" sz="4048"/>
              <a:t>Shared Experimental Facilities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781964" y="4860490"/>
            <a:ext cx="613294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Dr. Ryan Abernathey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Director of Data and Computing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Associate Professor of Earth and Environmental Sciences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838200" y="1313309"/>
            <a:ext cx="2779106" cy="1036541"/>
            <a:chOff x="0" y="0"/>
            <a:chExt cx="2779105" cy="942309"/>
          </a:xfrm>
        </p:grpSpPr>
        <p:pic>
          <p:nvPicPr>
            <p:cNvPr id="193" name="Google Shape;19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10"/>
          <p:cNvGrpSpPr/>
          <p:nvPr/>
        </p:nvGrpSpPr>
        <p:grpSpPr>
          <a:xfrm>
            <a:off x="4074160" y="1313309"/>
            <a:ext cx="2779106" cy="1036541"/>
            <a:chOff x="0" y="0"/>
            <a:chExt cx="2779105" cy="942309"/>
          </a:xfrm>
        </p:grpSpPr>
        <p:pic>
          <p:nvPicPr>
            <p:cNvPr id="226" name="Google Shape;22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0"/>
          <p:cNvGrpSpPr/>
          <p:nvPr/>
        </p:nvGrpSpPr>
        <p:grpSpPr>
          <a:xfrm>
            <a:off x="7310120" y="1313309"/>
            <a:ext cx="2779106" cy="1036541"/>
            <a:chOff x="0" y="0"/>
            <a:chExt cx="2779105" cy="942309"/>
          </a:xfrm>
        </p:grpSpPr>
        <p:pic>
          <p:nvPicPr>
            <p:cNvPr id="259" name="Google Shape;25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10"/>
          <p:cNvSpPr txBox="1"/>
          <p:nvPr/>
        </p:nvSpPr>
        <p:spPr>
          <a:xfrm>
            <a:off x="1791443" y="969447"/>
            <a:ext cx="872618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A</a:t>
            </a:r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5027403" y="969447"/>
            <a:ext cx="882428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B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>
            <a:off x="8273174" y="969447"/>
            <a:ext cx="892238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C</a:t>
            </a:r>
            <a:endParaRPr/>
          </a:p>
        </p:txBody>
      </p:sp>
      <p:grpSp>
        <p:nvGrpSpPr>
          <p:cNvPr id="294" name="Google Shape;294;p10"/>
          <p:cNvGrpSpPr/>
          <p:nvPr/>
        </p:nvGrpSpPr>
        <p:grpSpPr>
          <a:xfrm>
            <a:off x="838200" y="2710309"/>
            <a:ext cx="2779106" cy="1036541"/>
            <a:chOff x="0" y="0"/>
            <a:chExt cx="2779105" cy="942309"/>
          </a:xfrm>
        </p:grpSpPr>
        <p:pic>
          <p:nvPicPr>
            <p:cNvPr id="295" name="Google Shape;29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10"/>
          <p:cNvGrpSpPr/>
          <p:nvPr/>
        </p:nvGrpSpPr>
        <p:grpSpPr>
          <a:xfrm>
            <a:off x="4074159" y="2710309"/>
            <a:ext cx="2779107" cy="1036541"/>
            <a:chOff x="0" y="0"/>
            <a:chExt cx="2779105" cy="942309"/>
          </a:xfrm>
        </p:grpSpPr>
        <p:pic>
          <p:nvPicPr>
            <p:cNvPr id="328" name="Google Shape;32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10"/>
          <p:cNvGrpSpPr/>
          <p:nvPr/>
        </p:nvGrpSpPr>
        <p:grpSpPr>
          <a:xfrm>
            <a:off x="7310119" y="2710309"/>
            <a:ext cx="2779107" cy="1036541"/>
            <a:chOff x="0" y="0"/>
            <a:chExt cx="2779105" cy="942309"/>
          </a:xfrm>
        </p:grpSpPr>
        <p:pic>
          <p:nvPicPr>
            <p:cNvPr id="361" name="Google Shape;36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0"/>
          <p:cNvGrpSpPr/>
          <p:nvPr/>
        </p:nvGrpSpPr>
        <p:grpSpPr>
          <a:xfrm>
            <a:off x="838200" y="3980309"/>
            <a:ext cx="2779106" cy="1036541"/>
            <a:chOff x="0" y="0"/>
            <a:chExt cx="2779105" cy="942309"/>
          </a:xfrm>
        </p:grpSpPr>
        <p:pic>
          <p:nvPicPr>
            <p:cNvPr id="394" name="Google Shape;39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" name="Google Shape;426;p10"/>
          <p:cNvGrpSpPr/>
          <p:nvPr/>
        </p:nvGrpSpPr>
        <p:grpSpPr>
          <a:xfrm>
            <a:off x="4074159" y="3980309"/>
            <a:ext cx="2779107" cy="1036541"/>
            <a:chOff x="0" y="0"/>
            <a:chExt cx="2779105" cy="942309"/>
          </a:xfrm>
        </p:grpSpPr>
        <p:pic>
          <p:nvPicPr>
            <p:cNvPr id="427" name="Google Shape;42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9" name="Google Shape;459;p10"/>
          <p:cNvGrpSpPr/>
          <p:nvPr/>
        </p:nvGrpSpPr>
        <p:grpSpPr>
          <a:xfrm>
            <a:off x="7310119" y="3980309"/>
            <a:ext cx="2779107" cy="1036541"/>
            <a:chOff x="0" y="0"/>
            <a:chExt cx="2779105" cy="942309"/>
          </a:xfrm>
        </p:grpSpPr>
        <p:pic>
          <p:nvPicPr>
            <p:cNvPr id="460" name="Google Shape;46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0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0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242792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242792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485584"/>
              <a:ext cx="322048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485584"/>
              <a:ext cx="322049" cy="21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008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2016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024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4032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5040" y="728376"/>
              <a:ext cx="322048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6048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0" descr="north_atlantic_SST_high_res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57056" y="728376"/>
              <a:ext cx="322049" cy="2139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10"/>
          <p:cNvSpPr txBox="1"/>
          <p:nvPr/>
        </p:nvSpPr>
        <p:spPr>
          <a:xfrm>
            <a:off x="10259803" y="1723017"/>
            <a:ext cx="810023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A</a:t>
            </a:r>
            <a:endParaRPr/>
          </a:p>
        </p:txBody>
      </p:sp>
      <p:sp>
        <p:nvSpPr>
          <p:cNvPr id="493" name="Google Shape;493;p10"/>
          <p:cNvSpPr txBox="1"/>
          <p:nvPr/>
        </p:nvSpPr>
        <p:spPr>
          <a:xfrm>
            <a:off x="10259803" y="3120017"/>
            <a:ext cx="819833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B</a:t>
            </a:r>
            <a:endParaRPr/>
          </a:p>
        </p:txBody>
      </p:sp>
      <p:sp>
        <p:nvSpPr>
          <p:cNvPr id="494" name="Google Shape;494;p10"/>
          <p:cNvSpPr txBox="1"/>
          <p:nvPr/>
        </p:nvSpPr>
        <p:spPr>
          <a:xfrm>
            <a:off x="10259803" y="4390017"/>
            <a:ext cx="829644" cy="2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C</a:t>
            </a:r>
            <a:endParaRPr/>
          </a:p>
        </p:txBody>
      </p:sp>
      <p:sp>
        <p:nvSpPr>
          <p:cNvPr id="495" name="Google Shape;495;p10"/>
          <p:cNvSpPr txBox="1">
            <a:spLocks noGrp="1"/>
          </p:cNvSpPr>
          <p:nvPr>
            <p:ph type="sldNum" idx="12"/>
          </p:nvPr>
        </p:nvSpPr>
        <p:spPr>
          <a:xfrm>
            <a:off x="170698" y="5855588"/>
            <a:ext cx="2844801" cy="40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10</a:t>
            </a:fld>
            <a:endParaRPr/>
          </a:p>
        </p:txBody>
      </p:sp>
      <p:sp>
        <p:nvSpPr>
          <p:cNvPr id="496" name="Google Shape;496;p10"/>
          <p:cNvSpPr txBox="1"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  <p:sp>
        <p:nvSpPr>
          <p:cNvPr id="497" name="Google Shape;497;p10"/>
          <p:cNvSpPr txBox="1"/>
          <p:nvPr/>
        </p:nvSpPr>
        <p:spPr>
          <a:xfrm>
            <a:off x="3795127" y="4973211"/>
            <a:ext cx="3575646" cy="8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"/>
          <p:cNvSpPr/>
          <p:nvPr/>
        </p:nvSpPr>
        <p:spPr>
          <a:xfrm>
            <a:off x="8431259" y="2853845"/>
            <a:ext cx="732801" cy="57960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1"/>
          <p:cNvSpPr/>
          <p:nvPr/>
        </p:nvSpPr>
        <p:spPr>
          <a:xfrm>
            <a:off x="7671351" y="3313579"/>
            <a:ext cx="732801" cy="57960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/>
          <p:nvPr/>
        </p:nvSpPr>
        <p:spPr>
          <a:xfrm>
            <a:off x="7069976" y="2733866"/>
            <a:ext cx="732801" cy="57960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6555897" y="2048078"/>
            <a:ext cx="836401" cy="432801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1"/>
          <p:cNvSpPr txBox="1">
            <a:spLocks noGrp="1"/>
          </p:cNvSpPr>
          <p:nvPr>
            <p:ph type="sldNum" idx="12"/>
          </p:nvPr>
        </p:nvSpPr>
        <p:spPr>
          <a:xfrm>
            <a:off x="101599" y="6404366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11</a:t>
            </a:fld>
            <a:endParaRPr/>
          </a:p>
        </p:txBody>
      </p:sp>
      <p:sp>
        <p:nvSpPr>
          <p:cNvPr id="507" name="Google Shape;507;p11"/>
          <p:cNvSpPr txBox="1"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  <p:pic>
        <p:nvPicPr>
          <p:cNvPr id="508" name="Google Shape;508;p1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8004" y="1279015"/>
            <a:ext cx="3735992" cy="372926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1"/>
          <p:cNvSpPr txBox="1"/>
          <p:nvPr/>
        </p:nvSpPr>
        <p:spPr>
          <a:xfrm>
            <a:off x="4501467" y="5281429"/>
            <a:ext cx="3189066" cy="7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2"/>
          <p:cNvSpPr txBox="1">
            <a:spLocks noGrp="1"/>
          </p:cNvSpPr>
          <p:nvPr>
            <p:ph type="body" idx="1"/>
          </p:nvPr>
        </p:nvSpPr>
        <p:spPr>
          <a:xfrm>
            <a:off x="337820" y="4365624"/>
            <a:ext cx="11358365" cy="220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large, complex datasets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Cutting-edge techniques / algorithms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 group of participants (different disciplines / expertise levels)</a:t>
            </a:r>
            <a:endParaRPr/>
          </a:p>
        </p:txBody>
      </p:sp>
      <p:sp>
        <p:nvSpPr>
          <p:cNvPr id="515" name="Google Shape;515;p12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12</a:t>
            </a:fld>
            <a:endParaRPr/>
          </a:p>
        </p:txBody>
      </p:sp>
      <p:pic>
        <p:nvPicPr>
          <p:cNvPr id="516" name="Google Shape;516;p12" descr="Google Shape;330;p17"/>
          <p:cNvPicPr preferRelativeResize="0"/>
          <p:nvPr/>
        </p:nvPicPr>
        <p:blipFill rotWithShape="1">
          <a:blip r:embed="rId3">
            <a:alphaModFix/>
          </a:blip>
          <a:srcRect l="41788" t="7327" r="1647" b="35475"/>
          <a:stretch/>
        </p:blipFill>
        <p:spPr>
          <a:xfrm>
            <a:off x="2000015" y="1376881"/>
            <a:ext cx="9079072" cy="298294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2"/>
          <p:cNvSpPr txBox="1">
            <a:spLocks noGrp="1"/>
          </p:cNvSpPr>
          <p:nvPr>
            <p:ph type="title"/>
          </p:nvPr>
        </p:nvSpPr>
        <p:spPr>
          <a:xfrm>
            <a:off x="838200" y="117437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66"/>
              <a:buFont typeface="Verdana"/>
              <a:buNone/>
            </a:pPr>
            <a:r>
              <a:rPr lang="en-US" sz="4266"/>
              <a:t>The Leap Data / Computing Challenge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3" descr="Google Shape;330;p17"/>
          <p:cNvPicPr preferRelativeResize="0"/>
          <p:nvPr/>
        </p:nvPicPr>
        <p:blipFill rotWithShape="1">
          <a:blip r:embed="rId3">
            <a:alphaModFix/>
          </a:blip>
          <a:srcRect l="41787" t="7327" r="1646" b="35475"/>
          <a:stretch/>
        </p:blipFill>
        <p:spPr>
          <a:xfrm>
            <a:off x="2000015" y="1376881"/>
            <a:ext cx="9079072" cy="298294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3"/>
          <p:cNvSpPr txBox="1">
            <a:spLocks noGrp="1"/>
          </p:cNvSpPr>
          <p:nvPr>
            <p:ph type="title"/>
          </p:nvPr>
        </p:nvSpPr>
        <p:spPr>
          <a:xfrm>
            <a:off x="838200" y="117437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66"/>
              <a:buFont typeface="Verdana"/>
              <a:buNone/>
            </a:pPr>
            <a:r>
              <a:rPr lang="en-US" sz="4266"/>
              <a:t>The Leap Data / Computing Challenge</a:t>
            </a:r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body" idx="1"/>
          </p:nvPr>
        </p:nvSpPr>
        <p:spPr>
          <a:xfrm>
            <a:off x="337820" y="4365625"/>
            <a:ext cx="11358365" cy="327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large, complex datasets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Cutting-edge techniques / algorithms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 group of participants (different disciplines / expertise levels)</a:t>
            </a:r>
            <a:endParaRPr/>
          </a:p>
        </p:txBody>
      </p:sp>
      <p:sp>
        <p:nvSpPr>
          <p:cNvPr id="525" name="Google Shape;525;p13"/>
          <p:cNvSpPr txBox="1"/>
          <p:nvPr/>
        </p:nvSpPr>
        <p:spPr>
          <a:xfrm>
            <a:off x="4341648" y="1135748"/>
            <a:ext cx="3060701" cy="40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0"/>
              <a:buFont typeface="Arial"/>
              <a:buNone/>
            </a:pPr>
            <a:r>
              <a:rPr lang="en-US" sz="2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😖</a:t>
            </a:r>
            <a:endParaRPr dirty="0"/>
          </a:p>
        </p:txBody>
      </p:sp>
      <p:sp>
        <p:nvSpPr>
          <p:cNvPr id="526" name="Google Shape;526;p13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38200" y="123699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80/20 Rule of Data Science</a:t>
            </a:r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14</a:t>
            </a:fld>
            <a:endParaRPr/>
          </a:p>
        </p:txBody>
      </p:sp>
      <p:sp>
        <p:nvSpPr>
          <p:cNvPr id="533" name="Google Shape;533;p14"/>
          <p:cNvSpPr txBox="1"/>
          <p:nvPr/>
        </p:nvSpPr>
        <p:spPr>
          <a:xfrm>
            <a:off x="4299570" y="6498958"/>
            <a:ext cx="3254078" cy="1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Crowdflower Data Science Report (2016)</a:t>
            </a:r>
            <a:endParaRPr/>
          </a:p>
        </p:txBody>
      </p:sp>
      <p:sp>
        <p:nvSpPr>
          <p:cNvPr id="534" name="Google Shape;534;p14"/>
          <p:cNvSpPr txBox="1"/>
          <p:nvPr/>
        </p:nvSpPr>
        <p:spPr>
          <a:xfrm>
            <a:off x="3049602" y="1625988"/>
            <a:ext cx="6168995" cy="3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data scientists spend their time?</a:t>
            </a:r>
            <a:endParaRPr/>
          </a:p>
        </p:txBody>
      </p:sp>
      <p:grpSp>
        <p:nvGrpSpPr>
          <p:cNvPr id="535" name="Google Shape;535;p14"/>
          <p:cNvGrpSpPr/>
          <p:nvPr/>
        </p:nvGrpSpPr>
        <p:grpSpPr>
          <a:xfrm>
            <a:off x="2111971" y="2185196"/>
            <a:ext cx="8350243" cy="3678249"/>
            <a:chOff x="0" y="0"/>
            <a:chExt cx="8350242" cy="3678248"/>
          </a:xfrm>
        </p:grpSpPr>
        <p:pic>
          <p:nvPicPr>
            <p:cNvPr id="536" name="Google Shape;536;p14" descr="Imag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8350242" cy="3678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14"/>
            <p:cNvSpPr/>
            <p:nvPr/>
          </p:nvSpPr>
          <p:spPr>
            <a:xfrm>
              <a:off x="4004766" y="348820"/>
              <a:ext cx="4319102" cy="402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43" y="2400502"/>
            <a:ext cx="6438229" cy="239414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12"/>
              <a:buFont typeface="Verdana"/>
              <a:buNone/>
            </a:pPr>
            <a:r>
              <a:rPr lang="en-US" sz="4212"/>
              <a:t>Status Quo in Data Science:</a:t>
            </a:r>
            <a:br>
              <a:rPr lang="en-US" sz="4212"/>
            </a:br>
            <a:r>
              <a:rPr lang="en-US" sz="4212"/>
              <a:t>The “Download Model”</a:t>
            </a:r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1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43" y="2400502"/>
            <a:ext cx="6438229" cy="239414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6"/>
          <p:cNvSpPr txBox="1">
            <a:spLocks noGrp="1"/>
          </p:cNvSpPr>
          <p:nvPr>
            <p:ph type="body" idx="1"/>
          </p:nvPr>
        </p:nvSpPr>
        <p:spPr>
          <a:xfrm>
            <a:off x="7463987" y="1997134"/>
            <a:ext cx="4522789" cy="394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scalable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reproducible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Barrier to collaboration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Limits creativity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Inefficient / duplicative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❌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Limits inclusion</a:t>
            </a:r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12"/>
              <a:buFont typeface="Verdana"/>
              <a:buNone/>
            </a:pPr>
            <a:r>
              <a:rPr lang="en-US" sz="4212"/>
              <a:t>Status Quo in Data Science:</a:t>
            </a:r>
            <a:br>
              <a:rPr lang="en-US" sz="4212"/>
            </a:br>
            <a:r>
              <a:rPr lang="en-US" sz="4212"/>
              <a:t>The “Download Model”</a:t>
            </a:r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"/>
          <p:cNvSpPr txBox="1">
            <a:spLocks noGrp="1"/>
          </p:cNvSpPr>
          <p:nvPr>
            <p:ph type="body" idx="1"/>
          </p:nvPr>
        </p:nvSpPr>
        <p:spPr>
          <a:xfrm>
            <a:off x="7478832" y="1967116"/>
            <a:ext cx="4522789" cy="393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On-demand scaling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Inherently reproducible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collaborative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Unleashes creativity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effective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2800"/>
              <a:buChar char="✅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Accessible to all</a:t>
            </a:r>
            <a:endParaRPr/>
          </a:p>
        </p:txBody>
      </p:sp>
      <p:sp>
        <p:nvSpPr>
          <p:cNvPr id="558" name="Google Shape;55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12"/>
              <a:buFont typeface="Verdana"/>
              <a:buNone/>
            </a:pPr>
            <a:r>
              <a:rPr lang="en-US" sz="4212"/>
              <a:t>The Future of Data Science:</a:t>
            </a:r>
            <a:br>
              <a:rPr lang="en-US" sz="4212"/>
            </a:br>
            <a:r>
              <a:rPr lang="en-US" sz="4212"/>
              <a:t>Data-Proximate Computing</a:t>
            </a:r>
            <a:endParaRPr/>
          </a:p>
        </p:txBody>
      </p:sp>
      <p:pic>
        <p:nvPicPr>
          <p:cNvPr id="559" name="Google Shape;559;p17" descr="1.png"/>
          <p:cNvPicPr preferRelativeResize="0"/>
          <p:nvPr/>
        </p:nvPicPr>
        <p:blipFill rotWithShape="1">
          <a:blip r:embed="rId3">
            <a:alphaModFix/>
          </a:blip>
          <a:srcRect l="3001" b="8033"/>
          <a:stretch/>
        </p:blipFill>
        <p:spPr>
          <a:xfrm>
            <a:off x="400535" y="2134494"/>
            <a:ext cx="6878807" cy="292628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7"/>
          <p:cNvSpPr txBox="1"/>
          <p:nvPr/>
        </p:nvSpPr>
        <p:spPr>
          <a:xfrm>
            <a:off x="1598808" y="2202702"/>
            <a:ext cx="2521968" cy="249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i="0" u="none" strike="noStrike" cap="none">
                <a:solidFill>
                  <a:srgbClr val="000000"/>
                </a:solidFill>
              </a:rPr>
              <a:t>Cloud Compute Environment</a:t>
            </a:r>
            <a:endParaRPr/>
          </a:p>
        </p:txBody>
      </p:sp>
      <p:sp>
        <p:nvSpPr>
          <p:cNvPr id="561" name="Google Shape;561;p17"/>
          <p:cNvSpPr txBox="1"/>
          <p:nvPr/>
        </p:nvSpPr>
        <p:spPr>
          <a:xfrm rot="-5400000">
            <a:off x="-651252" y="3592537"/>
            <a:ext cx="1837532" cy="249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 Storage</a:t>
            </a:r>
            <a:endParaRPr/>
          </a:p>
        </p:txBody>
      </p:sp>
      <p:sp>
        <p:nvSpPr>
          <p:cNvPr id="562" name="Google Shape;562;p17"/>
          <p:cNvSpPr/>
          <p:nvPr/>
        </p:nvSpPr>
        <p:spPr>
          <a:xfrm>
            <a:off x="1569719" y="2649299"/>
            <a:ext cx="2426972" cy="2231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7"/>
          <p:cNvSpPr/>
          <p:nvPr/>
        </p:nvSpPr>
        <p:spPr>
          <a:xfrm>
            <a:off x="1508759" y="3068320"/>
            <a:ext cx="1044061" cy="223622"/>
          </a:xfrm>
          <a:prstGeom prst="rect">
            <a:avLst/>
          </a:prstGeom>
          <a:solidFill>
            <a:srgbClr val="A7A7A7"/>
          </a:solidFill>
          <a:ln w="254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 node</a:t>
            </a: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1508760" y="3398520"/>
            <a:ext cx="1044060" cy="223622"/>
          </a:xfrm>
          <a:prstGeom prst="rect">
            <a:avLst/>
          </a:prstGeom>
          <a:solidFill>
            <a:srgbClr val="A7A7A7"/>
          </a:solidFill>
          <a:ln w="254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 node</a:t>
            </a: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1508760" y="3729748"/>
            <a:ext cx="1044060" cy="223623"/>
          </a:xfrm>
          <a:prstGeom prst="rect">
            <a:avLst/>
          </a:prstGeom>
          <a:solidFill>
            <a:srgbClr val="A7A7A7"/>
          </a:solidFill>
          <a:ln w="254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 node</a:t>
            </a:r>
            <a:endParaRPr/>
          </a:p>
        </p:txBody>
      </p:sp>
      <p:sp>
        <p:nvSpPr>
          <p:cNvPr id="566" name="Google Shape;566;p17"/>
          <p:cNvSpPr/>
          <p:nvPr/>
        </p:nvSpPr>
        <p:spPr>
          <a:xfrm>
            <a:off x="1508760" y="4059948"/>
            <a:ext cx="1044060" cy="223623"/>
          </a:xfrm>
          <a:prstGeom prst="rect">
            <a:avLst/>
          </a:prstGeom>
          <a:solidFill>
            <a:srgbClr val="A7A7A7"/>
          </a:solidFill>
          <a:ln w="254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 node</a:t>
            </a:r>
            <a:endParaRPr/>
          </a:p>
        </p:txBody>
      </p:sp>
      <p:pic>
        <p:nvPicPr>
          <p:cNvPr id="567" name="Google Shape;567;p17" descr="Shape 88"/>
          <p:cNvPicPr preferRelativeResize="0"/>
          <p:nvPr/>
        </p:nvPicPr>
        <p:blipFill rotWithShape="1">
          <a:blip r:embed="rId4">
            <a:alphaModFix/>
          </a:blip>
          <a:srcRect l="19505" t="3792" r="20842" b="4133"/>
          <a:stretch/>
        </p:blipFill>
        <p:spPr>
          <a:xfrm>
            <a:off x="2770872" y="2707366"/>
            <a:ext cx="742554" cy="64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7" descr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3666" y="3949746"/>
            <a:ext cx="962691" cy="36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7" descr="Shape 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3666" y="3378789"/>
            <a:ext cx="742554" cy="40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7" descr="Shape 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6020" y="4368966"/>
            <a:ext cx="1112259" cy="50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7" descr="v_small_pangeo_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3261" y="5078145"/>
            <a:ext cx="3474517" cy="86682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7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>
            <a:spLocks noGrp="1"/>
          </p:cNvSpPr>
          <p:nvPr>
            <p:ph type="title"/>
          </p:nvPr>
        </p:nvSpPr>
        <p:spPr>
          <a:xfrm>
            <a:off x="726439" y="1001765"/>
            <a:ext cx="10338240" cy="79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2425"/>
              <a:buFont typeface="Verdana"/>
              <a:buNone/>
            </a:pPr>
            <a:r>
              <a:rPr lang="en-US" sz="2425"/>
              <a:t>A Community Platform for Big-Data Geoscience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2425"/>
              <a:buFont typeface="Verdana"/>
              <a:buNone/>
            </a:pPr>
            <a:r>
              <a:rPr lang="en-US" sz="2425"/>
              <a:t>http://pangeo.io/</a:t>
            </a:r>
            <a:endParaRPr/>
          </a:p>
        </p:txBody>
      </p:sp>
      <p:sp>
        <p:nvSpPr>
          <p:cNvPr id="578" name="Google Shape;578;p18"/>
          <p:cNvSpPr txBox="1">
            <a:spLocks noGrp="1"/>
          </p:cNvSpPr>
          <p:nvPr>
            <p:ph type="body" idx="1"/>
          </p:nvPr>
        </p:nvSpPr>
        <p:spPr>
          <a:xfrm>
            <a:off x="312159" y="2182844"/>
            <a:ext cx="5999719" cy="400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Founded at Columbia in 2016 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Grass-roots collaboration between scientists, software developers around open-source tools for solving real problems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Supported by NSF EarthCube,</a:t>
            </a:r>
            <a:br>
              <a:rPr lang="en-US" sz="2400"/>
            </a:br>
            <a:r>
              <a:rPr lang="en-US" sz="2400"/>
              <a:t>NASA ACCESS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International partners,</a:t>
            </a:r>
            <a:br>
              <a:rPr lang="en-US" sz="2400"/>
            </a:br>
            <a:r>
              <a:rPr lang="en-US" sz="2400"/>
              <a:t>industry connections</a:t>
            </a:r>
            <a:endParaRPr/>
          </a:p>
        </p:txBody>
      </p:sp>
      <p:pic>
        <p:nvPicPr>
          <p:cNvPr id="579" name="Google Shape;579;p18" descr="v_small_pangeo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6701" y="140976"/>
            <a:ext cx="3474517" cy="8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0517" y="4521974"/>
            <a:ext cx="1830226" cy="6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1943" y="2222184"/>
            <a:ext cx="705842" cy="70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8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2747" y="2407946"/>
            <a:ext cx="1948381" cy="33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8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326" y="4689089"/>
            <a:ext cx="2038351" cy="99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8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5235" y="3081177"/>
            <a:ext cx="1264809" cy="8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8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1778" y="2979636"/>
            <a:ext cx="1830300" cy="183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8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88600" y="2182844"/>
            <a:ext cx="1948381" cy="62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8" descr="pasted-image-small.jpe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30781" y="1620585"/>
            <a:ext cx="2807744" cy="35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8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94984" y="5356357"/>
            <a:ext cx="1701338" cy="30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8" descr="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81572" y="3106628"/>
            <a:ext cx="1625601" cy="48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8" descr="Imag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95547" y="5534633"/>
            <a:ext cx="1169768" cy="44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8" descr="Imag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97931" y="3217010"/>
            <a:ext cx="975934" cy="70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8" descr="Imag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59594" y="4289611"/>
            <a:ext cx="841674" cy="84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8" descr="Imag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727035" y="5580695"/>
            <a:ext cx="1740231" cy="49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8" descr="Imag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11944" y="4521974"/>
            <a:ext cx="1867418" cy="56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8" descr="Imag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06938" y="3707612"/>
            <a:ext cx="1029224" cy="86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8" descr="Imag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801014" y="3793281"/>
            <a:ext cx="1169768" cy="116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8" descr="Imag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122067" y="4702438"/>
            <a:ext cx="2151933" cy="16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8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18</a:t>
            </a:fld>
            <a:endParaRPr/>
          </a:p>
        </p:txBody>
      </p:sp>
      <p:pic>
        <p:nvPicPr>
          <p:cNvPr id="599" name="Google Shape;599;p18" descr="Image"/>
          <p:cNvPicPr preferRelativeResize="0"/>
          <p:nvPr/>
        </p:nvPicPr>
        <p:blipFill rotWithShape="1">
          <a:blip r:embed="rId22">
            <a:alphaModFix/>
          </a:blip>
          <a:srcRect l="388" t="458" r="467" b="343"/>
          <a:stretch/>
        </p:blipFill>
        <p:spPr>
          <a:xfrm>
            <a:off x="10172747" y="2895114"/>
            <a:ext cx="705645" cy="706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97" y="0"/>
                </a:moveTo>
                <a:cubicBezTo>
                  <a:pt x="10182" y="38"/>
                  <a:pt x="9664" y="84"/>
                  <a:pt x="9634" y="134"/>
                </a:cubicBezTo>
                <a:cubicBezTo>
                  <a:pt x="9555" y="260"/>
                  <a:pt x="9002" y="439"/>
                  <a:pt x="8407" y="534"/>
                </a:cubicBezTo>
                <a:cubicBezTo>
                  <a:pt x="5037" y="1073"/>
                  <a:pt x="1673" y="4154"/>
                  <a:pt x="692" y="7601"/>
                </a:cubicBezTo>
                <a:cubicBezTo>
                  <a:pt x="506" y="8258"/>
                  <a:pt x="255" y="8907"/>
                  <a:pt x="134" y="9046"/>
                </a:cubicBezTo>
                <a:cubicBezTo>
                  <a:pt x="81" y="9105"/>
                  <a:pt x="38" y="9747"/>
                  <a:pt x="0" y="10648"/>
                </a:cubicBezTo>
                <a:cubicBezTo>
                  <a:pt x="46" y="11724"/>
                  <a:pt x="100" y="12454"/>
                  <a:pt x="170" y="12579"/>
                </a:cubicBezTo>
                <a:cubicBezTo>
                  <a:pt x="313" y="12832"/>
                  <a:pt x="564" y="13547"/>
                  <a:pt x="717" y="14157"/>
                </a:cubicBezTo>
                <a:cubicBezTo>
                  <a:pt x="1394" y="16872"/>
                  <a:pt x="4414" y="19915"/>
                  <a:pt x="7301" y="20787"/>
                </a:cubicBezTo>
                <a:cubicBezTo>
                  <a:pt x="8133" y="21038"/>
                  <a:pt x="8924" y="21335"/>
                  <a:pt x="9063" y="21454"/>
                </a:cubicBezTo>
                <a:cubicBezTo>
                  <a:pt x="9126" y="21509"/>
                  <a:pt x="9819" y="21562"/>
                  <a:pt x="10824" y="21600"/>
                </a:cubicBezTo>
                <a:cubicBezTo>
                  <a:pt x="11865" y="21554"/>
                  <a:pt x="12488" y="21486"/>
                  <a:pt x="12537" y="21406"/>
                </a:cubicBezTo>
                <a:cubicBezTo>
                  <a:pt x="12628" y="21260"/>
                  <a:pt x="12969" y="21139"/>
                  <a:pt x="13303" y="21139"/>
                </a:cubicBezTo>
                <a:cubicBezTo>
                  <a:pt x="14486" y="21139"/>
                  <a:pt x="17121" y="19566"/>
                  <a:pt x="18611" y="17958"/>
                </a:cubicBezTo>
                <a:cubicBezTo>
                  <a:pt x="20007" y="16451"/>
                  <a:pt x="21175" y="14154"/>
                  <a:pt x="21175" y="12919"/>
                </a:cubicBezTo>
                <a:cubicBezTo>
                  <a:pt x="21175" y="12641"/>
                  <a:pt x="21284" y="12341"/>
                  <a:pt x="21430" y="12251"/>
                </a:cubicBezTo>
                <a:cubicBezTo>
                  <a:pt x="21499" y="12208"/>
                  <a:pt x="21556" y="11679"/>
                  <a:pt x="21600" y="10903"/>
                </a:cubicBezTo>
                <a:cubicBezTo>
                  <a:pt x="21562" y="10171"/>
                  <a:pt x="21517" y="9647"/>
                  <a:pt x="21466" y="9616"/>
                </a:cubicBezTo>
                <a:cubicBezTo>
                  <a:pt x="21339" y="9538"/>
                  <a:pt x="21161" y="8977"/>
                  <a:pt x="21065" y="8378"/>
                </a:cubicBezTo>
                <a:cubicBezTo>
                  <a:pt x="20828" y="6896"/>
                  <a:pt x="19764" y="4865"/>
                  <a:pt x="18502" y="3497"/>
                </a:cubicBezTo>
                <a:cubicBezTo>
                  <a:pt x="17333" y="2229"/>
                  <a:pt x="14916" y="840"/>
                  <a:pt x="13400" y="559"/>
                </a:cubicBezTo>
                <a:cubicBezTo>
                  <a:pt x="12850" y="457"/>
                  <a:pt x="12338" y="263"/>
                  <a:pt x="12258" y="134"/>
                </a:cubicBezTo>
                <a:cubicBezTo>
                  <a:pt x="12226" y="82"/>
                  <a:pt x="11661" y="39"/>
                  <a:pt x="1089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00" name="Google Shape;600;p18" descr="Image"/>
          <p:cNvPicPr preferRelativeResize="0"/>
          <p:nvPr/>
        </p:nvPicPr>
        <p:blipFill rotWithShape="1">
          <a:blip r:embed="rId23">
            <a:alphaModFix/>
          </a:blip>
          <a:srcRect l="8794" t="15815" r="6988" b="14033"/>
          <a:stretch/>
        </p:blipFill>
        <p:spPr>
          <a:xfrm>
            <a:off x="6032785" y="3971827"/>
            <a:ext cx="841839" cy="701236"/>
          </a:xfrm>
          <a:custGeom>
            <a:avLst/>
            <a:gdLst/>
            <a:ahLst/>
            <a:cxnLst/>
            <a:rect l="l" t="t" r="r" b="b"/>
            <a:pathLst>
              <a:path w="21536" h="21541" extrusionOk="0">
                <a:moveTo>
                  <a:pt x="11099" y="57"/>
                </a:moveTo>
                <a:cubicBezTo>
                  <a:pt x="10630" y="-30"/>
                  <a:pt x="9226" y="-15"/>
                  <a:pt x="8723" y="81"/>
                </a:cubicBezTo>
                <a:cubicBezTo>
                  <a:pt x="6691" y="471"/>
                  <a:pt x="4874" y="1581"/>
                  <a:pt x="3525" y="3275"/>
                </a:cubicBezTo>
                <a:cubicBezTo>
                  <a:pt x="2109" y="5051"/>
                  <a:pt x="1255" y="7266"/>
                  <a:pt x="1037" y="9700"/>
                </a:cubicBezTo>
                <a:cubicBezTo>
                  <a:pt x="976" y="10386"/>
                  <a:pt x="1017" y="11818"/>
                  <a:pt x="1108" y="12419"/>
                </a:cubicBezTo>
                <a:cubicBezTo>
                  <a:pt x="1212" y="13106"/>
                  <a:pt x="1219" y="13071"/>
                  <a:pt x="946" y="13260"/>
                </a:cubicBezTo>
                <a:cubicBezTo>
                  <a:pt x="-2" y="13916"/>
                  <a:pt x="-62" y="13962"/>
                  <a:pt x="32" y="14004"/>
                </a:cubicBezTo>
                <a:cubicBezTo>
                  <a:pt x="103" y="14035"/>
                  <a:pt x="197" y="13988"/>
                  <a:pt x="438" y="13821"/>
                </a:cubicBezTo>
                <a:cubicBezTo>
                  <a:pt x="866" y="13525"/>
                  <a:pt x="1204" y="13345"/>
                  <a:pt x="1240" y="13394"/>
                </a:cubicBezTo>
                <a:cubicBezTo>
                  <a:pt x="1257" y="13417"/>
                  <a:pt x="1331" y="13664"/>
                  <a:pt x="1403" y="13943"/>
                </a:cubicBezTo>
                <a:cubicBezTo>
                  <a:pt x="1805" y="15500"/>
                  <a:pt x="2531" y="17003"/>
                  <a:pt x="3443" y="18149"/>
                </a:cubicBezTo>
                <a:cubicBezTo>
                  <a:pt x="3611" y="18360"/>
                  <a:pt x="3728" y="18542"/>
                  <a:pt x="3707" y="18563"/>
                </a:cubicBezTo>
                <a:cubicBezTo>
                  <a:pt x="3687" y="18584"/>
                  <a:pt x="3385" y="18928"/>
                  <a:pt x="3037" y="19319"/>
                </a:cubicBezTo>
                <a:cubicBezTo>
                  <a:pt x="2493" y="19931"/>
                  <a:pt x="2408" y="20048"/>
                  <a:pt x="2408" y="20173"/>
                </a:cubicBezTo>
                <a:lnTo>
                  <a:pt x="2408" y="20319"/>
                </a:lnTo>
                <a:lnTo>
                  <a:pt x="2601" y="20112"/>
                </a:lnTo>
                <a:cubicBezTo>
                  <a:pt x="2706" y="20002"/>
                  <a:pt x="3043" y="19647"/>
                  <a:pt x="3352" y="19319"/>
                </a:cubicBezTo>
                <a:lnTo>
                  <a:pt x="3910" y="18722"/>
                </a:lnTo>
                <a:lnTo>
                  <a:pt x="4053" y="18868"/>
                </a:lnTo>
                <a:cubicBezTo>
                  <a:pt x="5146" y="19966"/>
                  <a:pt x="6266" y="20699"/>
                  <a:pt x="7464" y="21111"/>
                </a:cubicBezTo>
                <a:cubicBezTo>
                  <a:pt x="8131" y="21341"/>
                  <a:pt x="8559" y="21435"/>
                  <a:pt x="9332" y="21526"/>
                </a:cubicBezTo>
                <a:cubicBezTo>
                  <a:pt x="9711" y="21570"/>
                  <a:pt x="10925" y="21507"/>
                  <a:pt x="11403" y="21416"/>
                </a:cubicBezTo>
                <a:cubicBezTo>
                  <a:pt x="13275" y="21058"/>
                  <a:pt x="15002" y="19979"/>
                  <a:pt x="16368" y="18319"/>
                </a:cubicBezTo>
                <a:cubicBezTo>
                  <a:pt x="17191" y="17320"/>
                  <a:pt x="17794" y="16251"/>
                  <a:pt x="18236" y="15003"/>
                </a:cubicBezTo>
                <a:cubicBezTo>
                  <a:pt x="18747" y="13561"/>
                  <a:pt x="18947" y="12351"/>
                  <a:pt x="18947" y="10761"/>
                </a:cubicBezTo>
                <a:cubicBezTo>
                  <a:pt x="18947" y="9357"/>
                  <a:pt x="18787" y="8265"/>
                  <a:pt x="18399" y="7018"/>
                </a:cubicBezTo>
                <a:lnTo>
                  <a:pt x="18256" y="6567"/>
                </a:lnTo>
                <a:lnTo>
                  <a:pt x="18957" y="5738"/>
                </a:lnTo>
                <a:cubicBezTo>
                  <a:pt x="20168" y="4297"/>
                  <a:pt x="20934" y="3043"/>
                  <a:pt x="21394" y="1727"/>
                </a:cubicBezTo>
                <a:cubicBezTo>
                  <a:pt x="21493" y="1444"/>
                  <a:pt x="21538" y="1293"/>
                  <a:pt x="21536" y="1252"/>
                </a:cubicBezTo>
                <a:cubicBezTo>
                  <a:pt x="21534" y="1211"/>
                  <a:pt x="21479" y="1277"/>
                  <a:pt x="21373" y="1434"/>
                </a:cubicBezTo>
                <a:cubicBezTo>
                  <a:pt x="20644" y="2523"/>
                  <a:pt x="19681" y="3571"/>
                  <a:pt x="18551" y="4482"/>
                </a:cubicBezTo>
                <a:cubicBezTo>
                  <a:pt x="18229" y="4742"/>
                  <a:pt x="17694" y="5116"/>
                  <a:pt x="17657" y="5116"/>
                </a:cubicBezTo>
                <a:cubicBezTo>
                  <a:pt x="17645" y="5116"/>
                  <a:pt x="17550" y="4967"/>
                  <a:pt x="17444" y="4775"/>
                </a:cubicBezTo>
                <a:cubicBezTo>
                  <a:pt x="16824" y="3652"/>
                  <a:pt x="15885" y="2532"/>
                  <a:pt x="14916" y="1764"/>
                </a:cubicBezTo>
                <a:cubicBezTo>
                  <a:pt x="13784" y="865"/>
                  <a:pt x="12590" y="333"/>
                  <a:pt x="11099" y="5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01" name="Google Shape;601;p18" descr="Image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561948" y="1450077"/>
            <a:ext cx="703217" cy="70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8" descr="Image"/>
          <p:cNvPicPr preferRelativeResize="0"/>
          <p:nvPr/>
        </p:nvPicPr>
        <p:blipFill rotWithShape="1">
          <a:blip r:embed="rId25">
            <a:alphaModFix/>
          </a:blip>
          <a:srcRect l="5461" t="5645" r="4843" b="3157"/>
          <a:stretch/>
        </p:blipFill>
        <p:spPr>
          <a:xfrm>
            <a:off x="8396441" y="1455054"/>
            <a:ext cx="703065" cy="714853"/>
          </a:xfrm>
          <a:custGeom>
            <a:avLst/>
            <a:gdLst/>
            <a:ahLst/>
            <a:cxnLst/>
            <a:rect l="l" t="t" r="r" b="b"/>
            <a:pathLst>
              <a:path w="21583" h="21589" extrusionOk="0">
                <a:moveTo>
                  <a:pt x="10222" y="0"/>
                </a:moveTo>
                <a:lnTo>
                  <a:pt x="9137" y="336"/>
                </a:lnTo>
                <a:cubicBezTo>
                  <a:pt x="8538" y="520"/>
                  <a:pt x="7903" y="690"/>
                  <a:pt x="7736" y="719"/>
                </a:cubicBezTo>
                <a:cubicBezTo>
                  <a:pt x="7569" y="748"/>
                  <a:pt x="7327" y="843"/>
                  <a:pt x="7200" y="923"/>
                </a:cubicBezTo>
                <a:cubicBezTo>
                  <a:pt x="7008" y="1044"/>
                  <a:pt x="6048" y="1368"/>
                  <a:pt x="5775" y="1402"/>
                </a:cubicBezTo>
                <a:cubicBezTo>
                  <a:pt x="5535" y="1432"/>
                  <a:pt x="5138" y="1554"/>
                  <a:pt x="4898" y="1678"/>
                </a:cubicBezTo>
                <a:cubicBezTo>
                  <a:pt x="4747" y="1756"/>
                  <a:pt x="4468" y="1846"/>
                  <a:pt x="4276" y="1882"/>
                </a:cubicBezTo>
                <a:cubicBezTo>
                  <a:pt x="4084" y="1918"/>
                  <a:pt x="3894" y="1986"/>
                  <a:pt x="3862" y="2038"/>
                </a:cubicBezTo>
                <a:cubicBezTo>
                  <a:pt x="3830" y="2089"/>
                  <a:pt x="3648" y="2133"/>
                  <a:pt x="3460" y="2133"/>
                </a:cubicBezTo>
                <a:cubicBezTo>
                  <a:pt x="3272" y="2134"/>
                  <a:pt x="2998" y="2202"/>
                  <a:pt x="2851" y="2277"/>
                </a:cubicBezTo>
                <a:cubicBezTo>
                  <a:pt x="2535" y="2439"/>
                  <a:pt x="1526" y="2773"/>
                  <a:pt x="1145" y="2841"/>
                </a:cubicBezTo>
                <a:cubicBezTo>
                  <a:pt x="998" y="2867"/>
                  <a:pt x="743" y="2949"/>
                  <a:pt x="572" y="3032"/>
                </a:cubicBezTo>
                <a:cubicBezTo>
                  <a:pt x="402" y="3116"/>
                  <a:pt x="200" y="3188"/>
                  <a:pt x="134" y="3188"/>
                </a:cubicBezTo>
                <a:cubicBezTo>
                  <a:pt x="44" y="3188"/>
                  <a:pt x="0" y="3324"/>
                  <a:pt x="0" y="3943"/>
                </a:cubicBezTo>
                <a:cubicBezTo>
                  <a:pt x="-1" y="4563"/>
                  <a:pt x="46" y="5670"/>
                  <a:pt x="134" y="7611"/>
                </a:cubicBezTo>
                <a:cubicBezTo>
                  <a:pt x="221" y="9550"/>
                  <a:pt x="309" y="11749"/>
                  <a:pt x="341" y="12501"/>
                </a:cubicBezTo>
                <a:cubicBezTo>
                  <a:pt x="456" y="15250"/>
                  <a:pt x="477" y="15379"/>
                  <a:pt x="828" y="15558"/>
                </a:cubicBezTo>
                <a:cubicBezTo>
                  <a:pt x="1000" y="15645"/>
                  <a:pt x="1145" y="15777"/>
                  <a:pt x="1145" y="15857"/>
                </a:cubicBezTo>
                <a:cubicBezTo>
                  <a:pt x="1145" y="15946"/>
                  <a:pt x="1221" y="15984"/>
                  <a:pt x="1340" y="15953"/>
                </a:cubicBezTo>
                <a:cubicBezTo>
                  <a:pt x="1447" y="15926"/>
                  <a:pt x="1592" y="15982"/>
                  <a:pt x="1669" y="16073"/>
                </a:cubicBezTo>
                <a:cubicBezTo>
                  <a:pt x="1746" y="16164"/>
                  <a:pt x="1860" y="16229"/>
                  <a:pt x="1913" y="16229"/>
                </a:cubicBezTo>
                <a:cubicBezTo>
                  <a:pt x="1966" y="16229"/>
                  <a:pt x="2302" y="16414"/>
                  <a:pt x="2668" y="16636"/>
                </a:cubicBezTo>
                <a:cubicBezTo>
                  <a:pt x="3293" y="17016"/>
                  <a:pt x="3867" y="17345"/>
                  <a:pt x="6055" y="18602"/>
                </a:cubicBezTo>
                <a:cubicBezTo>
                  <a:pt x="6548" y="18885"/>
                  <a:pt x="6992" y="19200"/>
                  <a:pt x="7054" y="19297"/>
                </a:cubicBezTo>
                <a:cubicBezTo>
                  <a:pt x="7116" y="19395"/>
                  <a:pt x="7228" y="19456"/>
                  <a:pt x="7298" y="19429"/>
                </a:cubicBezTo>
                <a:cubicBezTo>
                  <a:pt x="7368" y="19403"/>
                  <a:pt x="7641" y="19528"/>
                  <a:pt x="7907" y="19705"/>
                </a:cubicBezTo>
                <a:cubicBezTo>
                  <a:pt x="8173" y="19882"/>
                  <a:pt x="8420" y="20016"/>
                  <a:pt x="8455" y="20016"/>
                </a:cubicBezTo>
                <a:cubicBezTo>
                  <a:pt x="8490" y="20016"/>
                  <a:pt x="8849" y="20225"/>
                  <a:pt x="9247" y="20472"/>
                </a:cubicBezTo>
                <a:cubicBezTo>
                  <a:pt x="9645" y="20719"/>
                  <a:pt x="10118" y="20987"/>
                  <a:pt x="10295" y="21071"/>
                </a:cubicBezTo>
                <a:cubicBezTo>
                  <a:pt x="10471" y="21156"/>
                  <a:pt x="10727" y="21316"/>
                  <a:pt x="10868" y="21419"/>
                </a:cubicBezTo>
                <a:cubicBezTo>
                  <a:pt x="11014" y="21526"/>
                  <a:pt x="11109" y="21575"/>
                  <a:pt x="11184" y="21587"/>
                </a:cubicBezTo>
                <a:cubicBezTo>
                  <a:pt x="11260" y="21598"/>
                  <a:pt x="11318" y="21568"/>
                  <a:pt x="11367" y="21491"/>
                </a:cubicBezTo>
                <a:cubicBezTo>
                  <a:pt x="11414" y="21415"/>
                  <a:pt x="11483" y="21418"/>
                  <a:pt x="11586" y="21503"/>
                </a:cubicBezTo>
                <a:cubicBezTo>
                  <a:pt x="11702" y="21597"/>
                  <a:pt x="11772" y="21600"/>
                  <a:pt x="11891" y="21503"/>
                </a:cubicBezTo>
                <a:cubicBezTo>
                  <a:pt x="11977" y="21433"/>
                  <a:pt x="12098" y="21405"/>
                  <a:pt x="12159" y="21443"/>
                </a:cubicBezTo>
                <a:cubicBezTo>
                  <a:pt x="12220" y="21480"/>
                  <a:pt x="12269" y="21462"/>
                  <a:pt x="12269" y="21407"/>
                </a:cubicBezTo>
                <a:cubicBezTo>
                  <a:pt x="12269" y="21308"/>
                  <a:pt x="12921" y="20876"/>
                  <a:pt x="13658" y="20484"/>
                </a:cubicBezTo>
                <a:cubicBezTo>
                  <a:pt x="13862" y="20375"/>
                  <a:pt x="14255" y="20133"/>
                  <a:pt x="14535" y="19944"/>
                </a:cubicBezTo>
                <a:cubicBezTo>
                  <a:pt x="14815" y="19756"/>
                  <a:pt x="15075" y="19597"/>
                  <a:pt x="15107" y="19597"/>
                </a:cubicBezTo>
                <a:cubicBezTo>
                  <a:pt x="15140" y="19597"/>
                  <a:pt x="16052" y="19083"/>
                  <a:pt x="17130" y="18446"/>
                </a:cubicBezTo>
                <a:cubicBezTo>
                  <a:pt x="18207" y="17810"/>
                  <a:pt x="19123" y="17284"/>
                  <a:pt x="19165" y="17284"/>
                </a:cubicBezTo>
                <a:cubicBezTo>
                  <a:pt x="19207" y="17284"/>
                  <a:pt x="19482" y="17130"/>
                  <a:pt x="19786" y="16936"/>
                </a:cubicBezTo>
                <a:cubicBezTo>
                  <a:pt x="20090" y="16742"/>
                  <a:pt x="20538" y="16471"/>
                  <a:pt x="20773" y="16337"/>
                </a:cubicBezTo>
                <a:cubicBezTo>
                  <a:pt x="21008" y="16202"/>
                  <a:pt x="21208" y="16084"/>
                  <a:pt x="21224" y="16073"/>
                </a:cubicBezTo>
                <a:cubicBezTo>
                  <a:pt x="21240" y="16062"/>
                  <a:pt x="21276" y="15422"/>
                  <a:pt x="21297" y="14647"/>
                </a:cubicBezTo>
                <a:cubicBezTo>
                  <a:pt x="21349" y="12734"/>
                  <a:pt x="21459" y="9377"/>
                  <a:pt x="21516" y="8031"/>
                </a:cubicBezTo>
                <a:cubicBezTo>
                  <a:pt x="21557" y="7054"/>
                  <a:pt x="21599" y="4322"/>
                  <a:pt x="21577" y="4111"/>
                </a:cubicBezTo>
                <a:cubicBezTo>
                  <a:pt x="21572" y="4068"/>
                  <a:pt x="21567" y="3999"/>
                  <a:pt x="21565" y="3955"/>
                </a:cubicBezTo>
                <a:cubicBezTo>
                  <a:pt x="21558" y="3842"/>
                  <a:pt x="20798" y="3457"/>
                  <a:pt x="20639" y="3488"/>
                </a:cubicBezTo>
                <a:cubicBezTo>
                  <a:pt x="20565" y="3502"/>
                  <a:pt x="20342" y="3440"/>
                  <a:pt x="20152" y="3356"/>
                </a:cubicBezTo>
                <a:cubicBezTo>
                  <a:pt x="19961" y="3272"/>
                  <a:pt x="19326" y="3060"/>
                  <a:pt x="18738" y="2877"/>
                </a:cubicBezTo>
                <a:cubicBezTo>
                  <a:pt x="18150" y="2694"/>
                  <a:pt x="17577" y="2498"/>
                  <a:pt x="17459" y="2445"/>
                </a:cubicBezTo>
                <a:cubicBezTo>
                  <a:pt x="17025" y="2252"/>
                  <a:pt x="16592" y="2107"/>
                  <a:pt x="16521" y="2121"/>
                </a:cubicBezTo>
                <a:cubicBezTo>
                  <a:pt x="16451" y="2136"/>
                  <a:pt x="15705" y="1895"/>
                  <a:pt x="15363" y="1750"/>
                </a:cubicBezTo>
                <a:cubicBezTo>
                  <a:pt x="15275" y="1713"/>
                  <a:pt x="14873" y="1569"/>
                  <a:pt x="14462" y="1438"/>
                </a:cubicBezTo>
                <a:cubicBezTo>
                  <a:pt x="14050" y="1308"/>
                  <a:pt x="13426" y="1099"/>
                  <a:pt x="13073" y="971"/>
                </a:cubicBezTo>
                <a:cubicBezTo>
                  <a:pt x="12507" y="766"/>
                  <a:pt x="12129" y="664"/>
                  <a:pt x="11501" y="515"/>
                </a:cubicBezTo>
                <a:cubicBezTo>
                  <a:pt x="11406" y="493"/>
                  <a:pt x="11087" y="369"/>
                  <a:pt x="10782" y="240"/>
                </a:cubicBezTo>
                <a:lnTo>
                  <a:pt x="10222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19" descr="Gro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392" y="2465790"/>
            <a:ext cx="1773135" cy="177313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9"/>
          <p:cNvSpPr txBox="1"/>
          <p:nvPr/>
        </p:nvSpPr>
        <p:spPr>
          <a:xfrm>
            <a:off x="1527328" y="2598788"/>
            <a:ext cx="2960838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scientific users / use cases</a:t>
            </a:r>
            <a:endParaRPr/>
          </a:p>
        </p:txBody>
      </p:sp>
      <p:sp>
        <p:nvSpPr>
          <p:cNvPr id="609" name="Google Shape;609;p19"/>
          <p:cNvSpPr txBox="1"/>
          <p:nvPr/>
        </p:nvSpPr>
        <p:spPr>
          <a:xfrm>
            <a:off x="7486168" y="1937088"/>
            <a:ext cx="3404643" cy="25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open-source software libraries </a:t>
            </a:r>
            <a:endParaRPr/>
          </a:p>
        </p:txBody>
      </p:sp>
      <p:sp>
        <p:nvSpPr>
          <p:cNvPr id="610" name="Google Shape;610;p19"/>
          <p:cNvSpPr txBox="1"/>
          <p:nvPr/>
        </p:nvSpPr>
        <p:spPr>
          <a:xfrm>
            <a:off x="5825608" y="4606083"/>
            <a:ext cx="3188098" cy="25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HPC and cloud infrastructure</a:t>
            </a:r>
            <a:endParaRPr/>
          </a:p>
        </p:txBody>
      </p:sp>
      <p:pic>
        <p:nvPicPr>
          <p:cNvPr id="611" name="Google Shape;611;p19" descr="Image"/>
          <p:cNvPicPr preferRelativeResize="0"/>
          <p:nvPr/>
        </p:nvPicPr>
        <p:blipFill rotWithShape="1">
          <a:blip r:embed="rId4">
            <a:alphaModFix/>
          </a:blip>
          <a:srcRect r="11598"/>
          <a:stretch/>
        </p:blipFill>
        <p:spPr>
          <a:xfrm>
            <a:off x="2119629" y="3065780"/>
            <a:ext cx="2443706" cy="1269011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9"/>
          <p:cNvSpPr txBox="1"/>
          <p:nvPr/>
        </p:nvSpPr>
        <p:spPr>
          <a:xfrm>
            <a:off x="1685831" y="4551988"/>
            <a:ext cx="2643832" cy="103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0368" marR="0" lvl="0" indent="-1403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science questions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software / infrastructure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bugs / bottlenecks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feedback to developers</a:t>
            </a:r>
            <a:endParaRPr/>
          </a:p>
        </p:txBody>
      </p:sp>
      <p:pic>
        <p:nvPicPr>
          <p:cNvPr id="613" name="Google Shape;613;p19" descr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1885" y="2508218"/>
            <a:ext cx="821618" cy="30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9" descr="Shape 80"/>
          <p:cNvPicPr preferRelativeResize="0"/>
          <p:nvPr/>
        </p:nvPicPr>
        <p:blipFill rotWithShape="1">
          <a:blip r:embed="rId6">
            <a:alphaModFix/>
          </a:blip>
          <a:srcRect l="31839" r="30934"/>
          <a:stretch/>
        </p:blipFill>
        <p:spPr>
          <a:xfrm>
            <a:off x="7583945" y="2363235"/>
            <a:ext cx="472419" cy="53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9" descr="Shape 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3273" y="2428133"/>
            <a:ext cx="893372" cy="40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9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68358" y="2461263"/>
            <a:ext cx="644751" cy="33585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9"/>
          <p:cNvSpPr txBox="1"/>
          <p:nvPr/>
        </p:nvSpPr>
        <p:spPr>
          <a:xfrm>
            <a:off x="7417827" y="3071978"/>
            <a:ext cx="3188097" cy="116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0368" marR="0" lvl="0" indent="-1403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widely the the open source scientific python ecosystem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 / extend existing libraries, start new ones reluctantly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 integration challenges</a:t>
            </a:r>
            <a:endParaRPr/>
          </a:p>
        </p:txBody>
      </p:sp>
      <p:sp>
        <p:nvSpPr>
          <p:cNvPr id="618" name="Google Shape;618;p19"/>
          <p:cNvSpPr txBox="1"/>
          <p:nvPr/>
        </p:nvSpPr>
        <p:spPr>
          <a:xfrm>
            <a:off x="5976772" y="4981929"/>
            <a:ext cx="3474517" cy="7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0368" marR="0" lvl="0" indent="-1403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 interactive analysis environments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Curate analysis-ready datasets</a:t>
            </a:r>
            <a:endParaRPr/>
          </a:p>
          <a:p>
            <a:pPr marL="140368" marR="0" lvl="0" indent="-14036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 agnostic</a:t>
            </a:r>
            <a:endParaRPr/>
          </a:p>
        </p:txBody>
      </p:sp>
      <p:pic>
        <p:nvPicPr>
          <p:cNvPr id="619" name="Google Shape;619;p19" descr="Ima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47234" y="5276751"/>
            <a:ext cx="1149373" cy="6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9" descr="Ima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89483" y="5364757"/>
            <a:ext cx="1329533" cy="61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9" descr="Im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79664" y="4601934"/>
            <a:ext cx="1329533" cy="53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9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33622" y="5199858"/>
            <a:ext cx="821618" cy="514958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9"/>
          <p:cNvSpPr txBox="1"/>
          <p:nvPr/>
        </p:nvSpPr>
        <p:spPr>
          <a:xfrm>
            <a:off x="5248168" y="3139366"/>
            <a:ext cx="1151583" cy="40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 development</a:t>
            </a:r>
            <a:endParaRPr/>
          </a:p>
        </p:txBody>
      </p:sp>
      <p:pic>
        <p:nvPicPr>
          <p:cNvPr id="624" name="Google Shape;624;p19" descr="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82133" y="3414261"/>
            <a:ext cx="1415228" cy="57224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9"/>
          <p:cNvSpPr txBox="1"/>
          <p:nvPr/>
        </p:nvSpPr>
        <p:spPr>
          <a:xfrm>
            <a:off x="861846" y="3126219"/>
            <a:ext cx="965201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7500"/>
              <a:buFont typeface="Verdana"/>
              <a:buNone/>
            </a:pPr>
            <a:r>
              <a:rPr lang="en-US" sz="75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👩🏾‍💻</a:t>
            </a:r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19</a:t>
            </a:fld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498427" y="110844"/>
            <a:ext cx="11195146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100"/>
              <a:buFont typeface="Verdana"/>
              <a:buNone/>
            </a:pPr>
            <a:r>
              <a:rPr lang="en-US" sz="3100"/>
              <a:t>                : Open Source, Community Development</a:t>
            </a:r>
            <a:endParaRPr/>
          </a:p>
        </p:txBody>
      </p:sp>
      <p:pic>
        <p:nvPicPr>
          <p:cNvPr id="628" name="Google Shape;628;p19" descr="v_small_pangeo_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323" y="352914"/>
            <a:ext cx="3474518" cy="8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Picture 4"/>
          <p:cNvPicPr preferRelativeResize="0"/>
          <p:nvPr/>
        </p:nvPicPr>
        <p:blipFill rotWithShape="1">
          <a:blip r:embed="rId3">
            <a:alphaModFix/>
          </a:blip>
          <a:srcRect l="2131" t="1194" r="1297" b="3484"/>
          <a:stretch/>
        </p:blipFill>
        <p:spPr>
          <a:xfrm>
            <a:off x="2544791" y="799362"/>
            <a:ext cx="7090913" cy="401157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-180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Our Roadmap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3890509" y="3795626"/>
            <a:ext cx="5641671" cy="1086931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0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20</a:t>
            </a:fld>
            <a:endParaRPr/>
          </a:p>
        </p:txBody>
      </p:sp>
      <p:grpSp>
        <p:nvGrpSpPr>
          <p:cNvPr id="634" name="Google Shape;634;p20"/>
          <p:cNvGrpSpPr/>
          <p:nvPr/>
        </p:nvGrpSpPr>
        <p:grpSpPr>
          <a:xfrm>
            <a:off x="2627835" y="1936604"/>
            <a:ext cx="2333918" cy="2158114"/>
            <a:chOff x="0" y="0"/>
            <a:chExt cx="2333916" cy="2158113"/>
          </a:xfrm>
        </p:grpSpPr>
        <p:pic>
          <p:nvPicPr>
            <p:cNvPr id="635" name="Google Shape;635;p20" descr="niu0tc7plohxlWFI89UznIpNswumDa3aeFjkzFNovlji_LLrqWPlEMQ9p3rH7aKVsH_JcSAx54lwSJECpfw1nBi6lQUPWKMjEmVkAZJ0NiZpdgz9kSkx_Uuno7lS3AZn7GVCbYglHWg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7000" y="88900"/>
              <a:ext cx="2079916" cy="1827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0" descr="niu0tc7plohxlWFI89UznIpNswumDa3aeFjkzFNovlji_LLrqWPlEMQ9p3rH7aKVsH_JcSAx54lwSJECpfw1nBi6lQUPWKMjEmVkAZJ0NiZpdgz9kSkx_Uuno7lS3AZn7GVCbYglHWg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333916" cy="21581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p20"/>
          <p:cNvGrpSpPr/>
          <p:nvPr/>
        </p:nvGrpSpPr>
        <p:grpSpPr>
          <a:xfrm>
            <a:off x="5468580" y="2319204"/>
            <a:ext cx="2582439" cy="3078071"/>
            <a:chOff x="0" y="0"/>
            <a:chExt cx="2582437" cy="3078070"/>
          </a:xfrm>
        </p:grpSpPr>
        <p:pic>
          <p:nvPicPr>
            <p:cNvPr id="638" name="Google Shape;638;p20" descr="WcVFd0r397zcO6vztKE_iF4RcqcXVd00wa-TybHvvZPmCtgSSoFmj8qUHWSuG-QteUIZWgMI4T_jA1Zj30bxQzhCJoY7slACsM9N9GFl2PiYZhC5fePEi86GX80OZi8lU-zhnFJDXdg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7000" y="88900"/>
              <a:ext cx="2328437" cy="2747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20" descr="WcVFd0r397zcO6vztKE_iF4RcqcXVd00wa-TybHvvZPmCtgSSoFmj8qUHWSuG-QteUIZWgMI4T_jA1Zj30bxQzhCJoY7slACsM9N9GFl2PiYZhC5fePEi86GX80OZi8lU-zhnFJDXdg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582437" cy="30780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0" name="Google Shape;640;p20"/>
          <p:cNvGrpSpPr/>
          <p:nvPr/>
        </p:nvGrpSpPr>
        <p:grpSpPr>
          <a:xfrm>
            <a:off x="28576" y="2499580"/>
            <a:ext cx="2417785" cy="2717319"/>
            <a:chOff x="0" y="0"/>
            <a:chExt cx="2417783" cy="2717317"/>
          </a:xfrm>
        </p:grpSpPr>
        <p:pic>
          <p:nvPicPr>
            <p:cNvPr id="641" name="Google Shape;641;p20" descr="EhRoQrVpFePLHN8UlhhdEvfeHOsuBeD6I-UHYyOrz0KpwNZ66GOpgk5dQ-yXyIePwp8_ajyrKFbberpQ3MBOKekA-54ZWds_P55fGUxxW70xcnlZTe5QXF1L-k_ibXFCpFw8B48I96A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7000" y="88900"/>
              <a:ext cx="2163783" cy="2387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20" descr="EhRoQrVpFePLHN8UlhhdEvfeHOsuBeD6I-UHYyOrz0KpwNZ66GOpgk5dQ-yXyIePwp8_ajyrKFbberpQ3MBOKekA-54ZWds_P55fGUxxW70xcnlZTe5QXF1L-k_ibXFCpFw8B48I96A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2417783" cy="27173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p20"/>
          <p:cNvGrpSpPr/>
          <p:nvPr/>
        </p:nvGrpSpPr>
        <p:grpSpPr>
          <a:xfrm>
            <a:off x="8378092" y="1612408"/>
            <a:ext cx="2417785" cy="2352395"/>
            <a:chOff x="0" y="0"/>
            <a:chExt cx="2417783" cy="2352393"/>
          </a:xfrm>
        </p:grpSpPr>
        <p:pic>
          <p:nvPicPr>
            <p:cNvPr id="644" name="Google Shape;644;p20" descr="MoaNLPE9mjoZKmoRKcy_BkfnyEjwt5ay2d1-mMOuvO-zSLwyUZu_wwC79pDVf5nBmlGwO0SJbFhaVWhBLKyqSvgCliQk1HOJpF_6Yb5TbqzoouNf5lw7b54Gizad-IUVtF7McOG6-S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7000" y="88900"/>
              <a:ext cx="2163783" cy="2022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20" descr="MoaNLPE9mjoZKmoRKcy_BkfnyEjwt5ay2d1-mMOuvO-zSLwyUZu_wwC79pDVf5nBmlGwO0SJbFhaVWhBLKyqSvgCliQk1HOJpF_6Yb5TbqzoouNf5lw7b54Gizad-IUVtF7McOG6-S8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2417783" cy="23523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6" name="Google Shape;646;p20"/>
          <p:cNvGrpSpPr/>
          <p:nvPr/>
        </p:nvGrpSpPr>
        <p:grpSpPr>
          <a:xfrm>
            <a:off x="2702147" y="4237489"/>
            <a:ext cx="2510647" cy="1883079"/>
            <a:chOff x="0" y="0"/>
            <a:chExt cx="2510645" cy="1883078"/>
          </a:xfrm>
        </p:grpSpPr>
        <p:pic>
          <p:nvPicPr>
            <p:cNvPr id="647" name="Google Shape;647;p20" descr="6TgYuPnDq8BIoxPuW7xzrcNrguLVhIYT8SaZHG1KBzEWlRv8k992_KBMO1PCHYLK8xI1bbmTJPCl6DsDnbBq1PYaTZR1R_Vmv8NFLbt8m5X90NiuNuswtzIwc1m-q33sB1X6Y5KDb-0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7000" y="88900"/>
              <a:ext cx="2256645" cy="1552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20" descr="6TgYuPnDq8BIoxPuW7xzrcNrguLVhIYT8SaZHG1KBzEWlRv8k992_KBMO1PCHYLK8xI1bbmTJPCl6DsDnbBq1PYaTZR1R_Vmv8NFLbt8m5X90NiuNuswtzIwc1m-q33sB1X6Y5KDb-0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0"/>
              <a:ext cx="2510645" cy="18830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9" name="Google Shape;649;p20"/>
          <p:cNvGrpSpPr/>
          <p:nvPr/>
        </p:nvGrpSpPr>
        <p:grpSpPr>
          <a:xfrm>
            <a:off x="8306805" y="4097468"/>
            <a:ext cx="3313480" cy="1883079"/>
            <a:chOff x="-1" y="0"/>
            <a:chExt cx="3313478" cy="1883078"/>
          </a:xfrm>
        </p:grpSpPr>
        <p:pic>
          <p:nvPicPr>
            <p:cNvPr id="650" name="Google Shape;650;p20" descr="ATU-d8ZJTKnMd-QQKS25sg9Lh1bttqz_NtCFAQKpz8gLjBlBebzy2cLnM-hNlIX2wkK_AxXNiyF17cx4RQ87P5b8GJHApWRncVkiue-0t3uSRBoVttLbRdKU-N5SQh2XgNIUEpPhQ7Q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27000" y="88900"/>
              <a:ext cx="3059477" cy="1552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20" descr="ATU-d8ZJTKnMd-QQKS25sg9Lh1bttqz_NtCFAQKpz8gLjBlBebzy2cLnM-hNlIX2wkK_AxXNiyF17cx4RQ87P5b8GJHApWRncVkiue-0t3uSRBoVttLbRdKU-N5SQh2XgNIUEpPhQ7Q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" y="0"/>
              <a:ext cx="3313478" cy="18830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2" name="Google Shape;652;p20"/>
          <p:cNvSpPr txBox="1">
            <a:spLocks noGrp="1"/>
          </p:cNvSpPr>
          <p:nvPr>
            <p:ph type="title"/>
          </p:nvPr>
        </p:nvSpPr>
        <p:spPr>
          <a:xfrm>
            <a:off x="498427" y="110844"/>
            <a:ext cx="11195146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300"/>
              <a:buFont typeface="Verdana"/>
              <a:buNone/>
            </a:pPr>
            <a:r>
              <a:rPr lang="en-US" sz="3300"/>
              <a:t>         : Real Scientists, Real Impacts</a:t>
            </a:r>
            <a:endParaRPr/>
          </a:p>
        </p:txBody>
      </p:sp>
      <p:pic>
        <p:nvPicPr>
          <p:cNvPr id="653" name="Google Shape;653;p20" descr="v_small_pangeo_log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323" y="352914"/>
            <a:ext cx="3474518" cy="8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"/>
          <p:cNvSpPr/>
          <p:nvPr/>
        </p:nvSpPr>
        <p:spPr>
          <a:xfrm>
            <a:off x="838199" y="3357608"/>
            <a:ext cx="4393393" cy="1920784"/>
          </a:xfrm>
          <a:prstGeom prst="rect">
            <a:avLst/>
          </a:prstGeom>
          <a:noFill/>
          <a:ln w="25400" cap="flat" cmpd="sng">
            <a:solidFill>
              <a:srgbClr val="A7A7A7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498427" y="1619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00"/>
              <a:buFont typeface="Verdana"/>
              <a:buNone/>
            </a:pPr>
            <a:r>
              <a:rPr lang="en-US" sz="4200"/>
              <a:t>+                = LEAPangeo</a:t>
            </a:r>
            <a:endParaRPr/>
          </a:p>
        </p:txBody>
      </p:sp>
      <p:pic>
        <p:nvPicPr>
          <p:cNvPr id="660" name="Google Shape;660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69" y="441804"/>
            <a:ext cx="3028573" cy="76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1" descr="v_small_pangeo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861" y="519296"/>
            <a:ext cx="2692718" cy="67178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1"/>
          <p:cNvSpPr txBox="1"/>
          <p:nvPr/>
        </p:nvSpPr>
        <p:spPr>
          <a:xfrm>
            <a:off x="2576298" y="1504532"/>
            <a:ext cx="703940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2500"/>
              <a:buFont typeface="Verdana"/>
              <a:buNone/>
            </a:pPr>
            <a:r>
              <a:rPr lang="en-US" sz="25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collaboration platform for the LEAP project  </a:t>
            </a:r>
            <a:endParaRPr/>
          </a:p>
        </p:txBody>
      </p:sp>
      <p:pic>
        <p:nvPicPr>
          <p:cNvPr id="663" name="Google Shape;663;p21" descr="1.png"/>
          <p:cNvPicPr preferRelativeResize="0"/>
          <p:nvPr/>
        </p:nvPicPr>
        <p:blipFill rotWithShape="1">
          <a:blip r:embed="rId5">
            <a:alphaModFix/>
          </a:blip>
          <a:srcRect l="3001" r="87124" b="67187"/>
          <a:stretch/>
        </p:blipFill>
        <p:spPr>
          <a:xfrm rot="-5400000">
            <a:off x="2392188" y="4373619"/>
            <a:ext cx="600498" cy="8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1"/>
          <p:cNvSpPr txBox="1"/>
          <p:nvPr/>
        </p:nvSpPr>
        <p:spPr>
          <a:xfrm>
            <a:off x="2361553" y="3482269"/>
            <a:ext cx="1346685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Data Library</a:t>
            </a:r>
            <a:endParaRPr/>
          </a:p>
        </p:txBody>
      </p:sp>
      <p:pic>
        <p:nvPicPr>
          <p:cNvPr id="665" name="Google Shape;665;p21" descr="Shape 127"/>
          <p:cNvPicPr preferRelativeResize="0"/>
          <p:nvPr/>
        </p:nvPicPr>
        <p:blipFill rotWithShape="1">
          <a:blip r:embed="rId6">
            <a:alphaModFix/>
          </a:blip>
          <a:srcRect t="11274" r="25141"/>
          <a:stretch/>
        </p:blipFill>
        <p:spPr>
          <a:xfrm>
            <a:off x="2419144" y="3943501"/>
            <a:ext cx="949585" cy="33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1" descr="Shape 127"/>
          <p:cNvPicPr preferRelativeResize="0"/>
          <p:nvPr/>
        </p:nvPicPr>
        <p:blipFill rotWithShape="1">
          <a:blip r:embed="rId6">
            <a:alphaModFix/>
          </a:blip>
          <a:srcRect t="11274" r="25141"/>
          <a:stretch/>
        </p:blipFill>
        <p:spPr>
          <a:xfrm>
            <a:off x="1210137" y="3932639"/>
            <a:ext cx="966666" cy="3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1" descr="Shape 127"/>
          <p:cNvPicPr preferRelativeResize="0"/>
          <p:nvPr/>
        </p:nvPicPr>
        <p:blipFill rotWithShape="1">
          <a:blip r:embed="rId6">
            <a:alphaModFix/>
          </a:blip>
          <a:srcRect t="11274" r="25141"/>
          <a:stretch/>
        </p:blipFill>
        <p:spPr>
          <a:xfrm>
            <a:off x="3841511" y="3943501"/>
            <a:ext cx="948844" cy="33636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1"/>
          <p:cNvSpPr txBox="1"/>
          <p:nvPr/>
        </p:nvSpPr>
        <p:spPr>
          <a:xfrm>
            <a:off x="7428760" y="3468892"/>
            <a:ext cx="2463901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Compute Environment</a:t>
            </a:r>
            <a:endParaRPr/>
          </a:p>
        </p:txBody>
      </p:sp>
      <p:pic>
        <p:nvPicPr>
          <p:cNvPr id="669" name="Google Shape;669;p21" descr="Shape 88"/>
          <p:cNvPicPr preferRelativeResize="0"/>
          <p:nvPr/>
        </p:nvPicPr>
        <p:blipFill rotWithShape="1">
          <a:blip r:embed="rId7">
            <a:alphaModFix/>
          </a:blip>
          <a:srcRect l="19506" t="3793" r="20842" b="4133"/>
          <a:stretch/>
        </p:blipFill>
        <p:spPr>
          <a:xfrm>
            <a:off x="6971559" y="3828016"/>
            <a:ext cx="691548" cy="60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1" descr="Shape 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3444" y="3900625"/>
            <a:ext cx="753934" cy="40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21" descr="Shape 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09152" y="3897982"/>
            <a:ext cx="1124004" cy="505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2" name="Google Shape;672;p21"/>
          <p:cNvGrpSpPr/>
          <p:nvPr/>
        </p:nvGrpSpPr>
        <p:grpSpPr>
          <a:xfrm>
            <a:off x="8264416" y="4477009"/>
            <a:ext cx="426289" cy="650636"/>
            <a:chOff x="0" y="0"/>
            <a:chExt cx="426287" cy="650635"/>
          </a:xfrm>
        </p:grpSpPr>
        <p:pic>
          <p:nvPicPr>
            <p:cNvPr id="673" name="Google Shape;673;p21" descr="Imag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24348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21" descr="Imag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114064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21" descr="Imag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6" name="Google Shape;676;p21"/>
          <p:cNvSpPr/>
          <p:nvPr/>
        </p:nvSpPr>
        <p:spPr>
          <a:xfrm>
            <a:off x="6280864" y="3357608"/>
            <a:ext cx="4393392" cy="1920784"/>
          </a:xfrm>
          <a:prstGeom prst="rect">
            <a:avLst/>
          </a:prstGeom>
          <a:noFill/>
          <a:ln w="25400" cap="flat" cmpd="sng">
            <a:solidFill>
              <a:srgbClr val="A7A7A7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1"/>
          <p:cNvSpPr txBox="1"/>
          <p:nvPr/>
        </p:nvSpPr>
        <p:spPr>
          <a:xfrm>
            <a:off x="3325648" y="4703634"/>
            <a:ext cx="1643547" cy="19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object storage</a:t>
            </a:r>
            <a:endParaRPr/>
          </a:p>
        </p:txBody>
      </p:sp>
      <p:sp>
        <p:nvSpPr>
          <p:cNvPr id="678" name="Google Shape;678;p21"/>
          <p:cNvSpPr txBox="1"/>
          <p:nvPr/>
        </p:nvSpPr>
        <p:spPr>
          <a:xfrm>
            <a:off x="8897663" y="4703634"/>
            <a:ext cx="1346982" cy="19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computing</a:t>
            </a:r>
            <a:endParaRPr/>
          </a:p>
        </p:txBody>
      </p:sp>
      <p:cxnSp>
        <p:nvCxnSpPr>
          <p:cNvPr id="679" name="Google Shape;679;p21"/>
          <p:cNvCxnSpPr/>
          <p:nvPr/>
        </p:nvCxnSpPr>
        <p:spPr>
          <a:xfrm>
            <a:off x="5309363" y="4318000"/>
            <a:ext cx="893730" cy="0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80" name="Google Shape;680;p21"/>
          <p:cNvSpPr txBox="1"/>
          <p:nvPr/>
        </p:nvSpPr>
        <p:spPr>
          <a:xfrm>
            <a:off x="4606877" y="2080377"/>
            <a:ext cx="2298701" cy="1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6000"/>
              <a:buFont typeface="Verdana"/>
              <a:buNone/>
            </a:pPr>
            <a:r>
              <a:rPr lang="en-US" sz="60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👩🏾‍💻👨🏻‍💻👩🏽‍💻</a:t>
            </a:r>
            <a:endParaRPr/>
          </a:p>
        </p:txBody>
      </p:sp>
      <p:sp>
        <p:nvSpPr>
          <p:cNvPr id="681" name="Google Shape;681;p21"/>
          <p:cNvSpPr txBox="1"/>
          <p:nvPr/>
        </p:nvSpPr>
        <p:spPr>
          <a:xfrm>
            <a:off x="7181368" y="2167634"/>
            <a:ext cx="813236" cy="80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Educators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</p:txBody>
      </p:sp>
      <p:sp>
        <p:nvSpPr>
          <p:cNvPr id="682" name="Google Shape;682;p21"/>
          <p:cNvSpPr/>
          <p:nvPr/>
        </p:nvSpPr>
        <p:spPr>
          <a:xfrm>
            <a:off x="3025753" y="2991405"/>
            <a:ext cx="2726395" cy="33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11495"/>
                </a:lnTo>
                <a:lnTo>
                  <a:pt x="0" y="11495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1"/>
          <p:cNvSpPr/>
          <p:nvPr/>
        </p:nvSpPr>
        <p:spPr>
          <a:xfrm flipH="1">
            <a:off x="5814673" y="2991601"/>
            <a:ext cx="2726395" cy="33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11495"/>
                </a:lnTo>
                <a:lnTo>
                  <a:pt x="0" y="11495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1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2"/>
          <p:cNvSpPr/>
          <p:nvPr/>
        </p:nvSpPr>
        <p:spPr>
          <a:xfrm>
            <a:off x="838200" y="1579608"/>
            <a:ext cx="4393392" cy="1920784"/>
          </a:xfrm>
          <a:prstGeom prst="rect">
            <a:avLst/>
          </a:prstGeom>
          <a:noFill/>
          <a:ln w="25400" cap="flat" cmpd="sng">
            <a:solidFill>
              <a:srgbClr val="A7A7A7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2"/>
          <p:cNvSpPr txBox="1">
            <a:spLocks noGrp="1"/>
          </p:cNvSpPr>
          <p:nvPr>
            <p:ph type="title"/>
          </p:nvPr>
        </p:nvSpPr>
        <p:spPr>
          <a:xfrm>
            <a:off x="498427" y="110844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600"/>
              <a:buFont typeface="Verdana"/>
              <a:buNone/>
            </a:pPr>
            <a:r>
              <a:rPr lang="en-US" sz="3600"/>
              <a:t>LEAPangeo Architecture is Open and Modular</a:t>
            </a:r>
            <a:endParaRPr/>
          </a:p>
        </p:txBody>
      </p:sp>
      <p:pic>
        <p:nvPicPr>
          <p:cNvPr id="691" name="Google Shape;691;p22" descr="1.png"/>
          <p:cNvPicPr preferRelativeResize="0"/>
          <p:nvPr/>
        </p:nvPicPr>
        <p:blipFill rotWithShape="1">
          <a:blip r:embed="rId3">
            <a:alphaModFix/>
          </a:blip>
          <a:srcRect l="3001" r="87124" b="67187"/>
          <a:stretch/>
        </p:blipFill>
        <p:spPr>
          <a:xfrm rot="-5400000">
            <a:off x="2392188" y="2595619"/>
            <a:ext cx="600498" cy="8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2"/>
          <p:cNvSpPr txBox="1"/>
          <p:nvPr/>
        </p:nvSpPr>
        <p:spPr>
          <a:xfrm>
            <a:off x="2361553" y="1704269"/>
            <a:ext cx="1346685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Data Library</a:t>
            </a:r>
            <a:endParaRPr/>
          </a:p>
        </p:txBody>
      </p:sp>
      <p:pic>
        <p:nvPicPr>
          <p:cNvPr id="693" name="Google Shape;693;p22" descr="Shape 127"/>
          <p:cNvPicPr preferRelativeResize="0"/>
          <p:nvPr/>
        </p:nvPicPr>
        <p:blipFill rotWithShape="1">
          <a:blip r:embed="rId4">
            <a:alphaModFix/>
          </a:blip>
          <a:srcRect t="11274" r="25141"/>
          <a:stretch/>
        </p:blipFill>
        <p:spPr>
          <a:xfrm>
            <a:off x="2419144" y="2165501"/>
            <a:ext cx="949585" cy="33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2" descr="Shape 127"/>
          <p:cNvPicPr preferRelativeResize="0"/>
          <p:nvPr/>
        </p:nvPicPr>
        <p:blipFill rotWithShape="1">
          <a:blip r:embed="rId4">
            <a:alphaModFix/>
          </a:blip>
          <a:srcRect t="11274" r="25141"/>
          <a:stretch/>
        </p:blipFill>
        <p:spPr>
          <a:xfrm>
            <a:off x="1210137" y="2154639"/>
            <a:ext cx="966666" cy="3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2" descr="Shape 127"/>
          <p:cNvPicPr preferRelativeResize="0"/>
          <p:nvPr/>
        </p:nvPicPr>
        <p:blipFill rotWithShape="1">
          <a:blip r:embed="rId4">
            <a:alphaModFix/>
          </a:blip>
          <a:srcRect t="11274" r="25141"/>
          <a:stretch/>
        </p:blipFill>
        <p:spPr>
          <a:xfrm>
            <a:off x="3841511" y="2165501"/>
            <a:ext cx="948844" cy="336367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2"/>
          <p:cNvSpPr txBox="1"/>
          <p:nvPr/>
        </p:nvSpPr>
        <p:spPr>
          <a:xfrm>
            <a:off x="7428760" y="1690892"/>
            <a:ext cx="2463900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Compute Environment</a:t>
            </a:r>
            <a:endParaRPr/>
          </a:p>
        </p:txBody>
      </p:sp>
      <p:pic>
        <p:nvPicPr>
          <p:cNvPr id="697" name="Google Shape;697;p22" descr="Shape 88"/>
          <p:cNvPicPr preferRelativeResize="0"/>
          <p:nvPr/>
        </p:nvPicPr>
        <p:blipFill rotWithShape="1">
          <a:blip r:embed="rId5">
            <a:alphaModFix/>
          </a:blip>
          <a:srcRect l="19505" t="3792" r="20842" b="4133"/>
          <a:stretch/>
        </p:blipFill>
        <p:spPr>
          <a:xfrm>
            <a:off x="6971560" y="2050016"/>
            <a:ext cx="691547" cy="60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2" descr="Shape 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3444" y="2122625"/>
            <a:ext cx="753935" cy="40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2" descr="Shape 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09152" y="2119982"/>
            <a:ext cx="1124004" cy="505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0" name="Google Shape;700;p22"/>
          <p:cNvGrpSpPr/>
          <p:nvPr/>
        </p:nvGrpSpPr>
        <p:grpSpPr>
          <a:xfrm>
            <a:off x="8264417" y="2699009"/>
            <a:ext cx="426288" cy="650636"/>
            <a:chOff x="0" y="0"/>
            <a:chExt cx="426287" cy="650635"/>
          </a:xfrm>
        </p:grpSpPr>
        <p:pic>
          <p:nvPicPr>
            <p:cNvPr id="701" name="Google Shape;701;p22" descr="Imag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224348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2" descr="Imag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114064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2" descr="Imag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426287" cy="426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4" name="Google Shape;704;p22"/>
          <p:cNvSpPr/>
          <p:nvPr/>
        </p:nvSpPr>
        <p:spPr>
          <a:xfrm>
            <a:off x="6280864" y="1579608"/>
            <a:ext cx="4393392" cy="1920784"/>
          </a:xfrm>
          <a:prstGeom prst="rect">
            <a:avLst/>
          </a:prstGeom>
          <a:noFill/>
          <a:ln w="25400" cap="flat" cmpd="sng">
            <a:solidFill>
              <a:srgbClr val="A7A7A7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2"/>
          <p:cNvSpPr txBox="1"/>
          <p:nvPr/>
        </p:nvSpPr>
        <p:spPr>
          <a:xfrm>
            <a:off x="3325648" y="2925634"/>
            <a:ext cx="1643548" cy="19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object storage</a:t>
            </a:r>
            <a:endParaRPr/>
          </a:p>
        </p:txBody>
      </p:sp>
      <p:sp>
        <p:nvSpPr>
          <p:cNvPr id="706" name="Google Shape;706;p22"/>
          <p:cNvSpPr txBox="1"/>
          <p:nvPr/>
        </p:nvSpPr>
        <p:spPr>
          <a:xfrm>
            <a:off x="8897663" y="2925634"/>
            <a:ext cx="1346983" cy="19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computing</a:t>
            </a:r>
            <a:endParaRPr/>
          </a:p>
        </p:txBody>
      </p:sp>
      <p:cxnSp>
        <p:nvCxnSpPr>
          <p:cNvPr id="707" name="Google Shape;707;p22"/>
          <p:cNvCxnSpPr/>
          <p:nvPr/>
        </p:nvCxnSpPr>
        <p:spPr>
          <a:xfrm>
            <a:off x="5309363" y="2540000"/>
            <a:ext cx="893730" cy="0"/>
          </a:xfrm>
          <a:prstGeom prst="straightConnector1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08" name="Google Shape;708;p22"/>
          <p:cNvSpPr txBox="1">
            <a:spLocks noGrp="1"/>
          </p:cNvSpPr>
          <p:nvPr>
            <p:ph type="sldNum" idx="12"/>
          </p:nvPr>
        </p:nvSpPr>
        <p:spPr>
          <a:xfrm>
            <a:off x="101600" y="64135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22</a:t>
            </a:fld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body" idx="1"/>
          </p:nvPr>
        </p:nvSpPr>
        <p:spPr>
          <a:xfrm>
            <a:off x="750800" y="3643592"/>
            <a:ext cx="4418793" cy="246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Analysis ready data, optimized for ease of access and computing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Used to train / validate ML models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Hosted by cloud providers: fully public datasets accessible to the world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Impact: lower the barriers to working with climate data</a:t>
            </a:r>
            <a:endParaRPr/>
          </a:p>
        </p:txBody>
      </p:sp>
      <p:sp>
        <p:nvSpPr>
          <p:cNvPr id="710" name="Google Shape;710;p22"/>
          <p:cNvSpPr txBox="1"/>
          <p:nvPr/>
        </p:nvSpPr>
        <p:spPr>
          <a:xfrm>
            <a:off x="6268164" y="3643592"/>
            <a:ext cx="4418793" cy="246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 software environments for all collaborators w/ latest ML tools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ML-optimized hardware (e.g. GPUs, TPUs)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Impact: enhance collaboration and facilitate reproducibility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"/>
          <p:cNvSpPr txBox="1">
            <a:spLocks noGrp="1"/>
          </p:cNvSpPr>
          <p:nvPr>
            <p:ph type="title"/>
          </p:nvPr>
        </p:nvSpPr>
        <p:spPr>
          <a:xfrm>
            <a:off x="461284" y="115997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535"/>
              <a:buFont typeface="Verdana"/>
              <a:buNone/>
            </a:pPr>
            <a:r>
              <a:rPr lang="en-US" sz="4535"/>
              <a:t>Cloud + HPC: Complementary Tools</a:t>
            </a:r>
            <a:endParaRPr/>
          </a:p>
        </p:txBody>
      </p:sp>
      <p:sp>
        <p:nvSpPr>
          <p:cNvPr id="716" name="Google Shape;716;p23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23</a:t>
            </a:fld>
            <a:endParaRPr/>
          </a:p>
        </p:txBody>
      </p:sp>
      <p:pic>
        <p:nvPicPr>
          <p:cNvPr id="717" name="Google Shape;717;p2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013" y="2643775"/>
            <a:ext cx="2151487" cy="86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98" y="1564139"/>
            <a:ext cx="2145929" cy="99691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23"/>
          <p:cNvSpPr txBox="1">
            <a:spLocks noGrp="1"/>
          </p:cNvSpPr>
          <p:nvPr>
            <p:ph type="body" idx="1"/>
          </p:nvPr>
        </p:nvSpPr>
        <p:spPr>
          <a:xfrm>
            <a:off x="213739" y="4004717"/>
            <a:ext cx="4619155" cy="190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Used to </a:t>
            </a:r>
            <a:r>
              <a:rPr lang="en-US" i="1"/>
              <a:t>run </a:t>
            </a:r>
            <a:r>
              <a:rPr lang="en-US" sz="1800"/>
              <a:t>large-scale simulations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Generate training data</a:t>
            </a:r>
            <a:br>
              <a:rPr lang="en-US" sz="1800"/>
            </a:br>
            <a:r>
              <a:rPr lang="en-US" sz="1800"/>
              <a:t>(high-res simulations)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Test parameterizations online in CESM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Restricted access to data and compute</a:t>
            </a:r>
            <a:endParaRPr/>
          </a:p>
        </p:txBody>
      </p:sp>
      <p:sp>
        <p:nvSpPr>
          <p:cNvPr id="720" name="Google Shape;720;p23"/>
          <p:cNvSpPr txBox="1"/>
          <p:nvPr/>
        </p:nvSpPr>
        <p:spPr>
          <a:xfrm>
            <a:off x="1757407" y="2194633"/>
            <a:ext cx="1714699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Traditional HPC</a:t>
            </a:r>
            <a:endParaRPr/>
          </a:p>
        </p:txBody>
      </p:sp>
      <p:sp>
        <p:nvSpPr>
          <p:cNvPr id="721" name="Google Shape;721;p23"/>
          <p:cNvSpPr txBox="1"/>
          <p:nvPr/>
        </p:nvSpPr>
        <p:spPr>
          <a:xfrm>
            <a:off x="8727186" y="1579953"/>
            <a:ext cx="2032373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85A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E285A"/>
                </a:solidFill>
                <a:latin typeface="Arial"/>
                <a:ea typeface="Arial"/>
                <a:cs typeface="Arial"/>
                <a:sym typeface="Arial"/>
              </a:rPr>
              <a:t>Commercial Cloud</a:t>
            </a:r>
            <a:endParaRPr/>
          </a:p>
        </p:txBody>
      </p:sp>
      <p:sp>
        <p:nvSpPr>
          <p:cNvPr id="722" name="Google Shape;722;p23"/>
          <p:cNvSpPr txBox="1"/>
          <p:nvPr/>
        </p:nvSpPr>
        <p:spPr>
          <a:xfrm>
            <a:off x="7433795" y="4398684"/>
            <a:ext cx="4619156" cy="16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interactive data analysis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data / train models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Collaborate with industry ML teams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access</a:t>
            </a:r>
            <a:endParaRPr/>
          </a:p>
        </p:txBody>
      </p:sp>
      <p:pic>
        <p:nvPicPr>
          <p:cNvPr id="723" name="Google Shape;723;p23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0327" y="3123585"/>
            <a:ext cx="1590574" cy="9969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4" name="Google Shape;724;p23"/>
          <p:cNvCxnSpPr/>
          <p:nvPr/>
        </p:nvCxnSpPr>
        <p:spPr>
          <a:xfrm rot="10800000" flipH="1">
            <a:off x="3827640" y="2101891"/>
            <a:ext cx="2032373" cy="996909"/>
          </a:xfrm>
          <a:prstGeom prst="straightConnector1">
            <a:avLst/>
          </a:prstGeom>
          <a:noFill/>
          <a:ln w="50800" cap="flat" cmpd="sng">
            <a:solidFill>
              <a:srgbClr val="535353"/>
            </a:solidFill>
            <a:prstDash val="dot"/>
            <a:miter lim="400000"/>
            <a:headEnd type="triangle" w="med" len="med"/>
            <a:tailEnd type="triangle" w="med" len="med"/>
          </a:ln>
        </p:spPr>
      </p:cxnSp>
      <p:cxnSp>
        <p:nvCxnSpPr>
          <p:cNvPr id="725" name="Google Shape;725;p23"/>
          <p:cNvCxnSpPr/>
          <p:nvPr/>
        </p:nvCxnSpPr>
        <p:spPr>
          <a:xfrm>
            <a:off x="3873361" y="3318178"/>
            <a:ext cx="4619155" cy="468978"/>
          </a:xfrm>
          <a:prstGeom prst="straightConnector1">
            <a:avLst/>
          </a:prstGeom>
          <a:noFill/>
          <a:ln w="50800" cap="flat" cmpd="sng">
            <a:solidFill>
              <a:srgbClr val="535353"/>
            </a:solidFill>
            <a:prstDash val="dot"/>
            <a:miter lim="400000"/>
            <a:headEnd type="triangle" w="med" len="med"/>
            <a:tailEnd type="triangle" w="med" len="med"/>
          </a:ln>
        </p:spPr>
      </p:cxnSp>
      <p:cxnSp>
        <p:nvCxnSpPr>
          <p:cNvPr id="726" name="Google Shape;726;p23"/>
          <p:cNvCxnSpPr/>
          <p:nvPr/>
        </p:nvCxnSpPr>
        <p:spPr>
          <a:xfrm>
            <a:off x="7713841" y="2208018"/>
            <a:ext cx="1181610" cy="1181611"/>
          </a:xfrm>
          <a:prstGeom prst="straightConnector1">
            <a:avLst/>
          </a:prstGeom>
          <a:noFill/>
          <a:ln w="50800" cap="flat" cmpd="sng">
            <a:solidFill>
              <a:srgbClr val="535353"/>
            </a:solidFill>
            <a:prstDash val="dot"/>
            <a:miter lim="400000"/>
            <a:headEnd type="triangle" w="med" len="med"/>
            <a:tailEnd type="triangle" w="med" len="med"/>
          </a:ln>
        </p:spPr>
      </p:cxnSp>
      <p:sp>
        <p:nvSpPr>
          <p:cNvPr id="727" name="Google Shape;727;p23"/>
          <p:cNvSpPr txBox="1"/>
          <p:nvPr/>
        </p:nvSpPr>
        <p:spPr>
          <a:xfrm>
            <a:off x="5855867" y="3453975"/>
            <a:ext cx="931097" cy="197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marR="5080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flow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24"/>
          <p:cNvGrpSpPr/>
          <p:nvPr/>
        </p:nvGrpSpPr>
        <p:grpSpPr>
          <a:xfrm>
            <a:off x="2348437" y="4448705"/>
            <a:ext cx="7330140" cy="1431431"/>
            <a:chOff x="0" y="0"/>
            <a:chExt cx="7330139" cy="1431429"/>
          </a:xfrm>
        </p:grpSpPr>
        <p:sp>
          <p:nvSpPr>
            <p:cNvPr id="733" name="Google Shape;733;p24"/>
            <p:cNvSpPr txBox="1"/>
            <p:nvPr/>
          </p:nvSpPr>
          <p:spPr>
            <a:xfrm>
              <a:off x="1820491" y="988751"/>
              <a:ext cx="1294080" cy="14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 object storage</a:t>
              </a:r>
              <a:endParaRPr/>
            </a:p>
          </p:txBody>
        </p:sp>
        <p:sp>
          <p:nvSpPr>
            <p:cNvPr id="734" name="Google Shape;734;p24"/>
            <p:cNvSpPr txBox="1"/>
            <p:nvPr/>
          </p:nvSpPr>
          <p:spPr>
            <a:xfrm>
              <a:off x="5970106" y="988751"/>
              <a:ext cx="1061065" cy="14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 computing</a:t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0" y="0"/>
              <a:ext cx="3274094" cy="1431429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dash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6" name="Google Shape;736;p24" descr="1.png"/>
            <p:cNvPicPr preferRelativeResize="0"/>
            <p:nvPr/>
          </p:nvPicPr>
          <p:blipFill rotWithShape="1">
            <a:blip r:embed="rId3">
              <a:alphaModFix/>
            </a:blip>
            <a:srcRect l="3001" r="87124" b="67187"/>
            <a:stretch/>
          </p:blipFill>
          <p:spPr>
            <a:xfrm rot="-5400000">
              <a:off x="1158081" y="757163"/>
              <a:ext cx="447510" cy="667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7" name="Google Shape;737;p24"/>
            <p:cNvSpPr txBox="1"/>
            <p:nvPr/>
          </p:nvSpPr>
          <p:spPr>
            <a:xfrm>
              <a:off x="1135251" y="92901"/>
              <a:ext cx="853683" cy="18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85A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1E285A"/>
                  </a:solidFill>
                  <a:latin typeface="Arial"/>
                  <a:ea typeface="Arial"/>
                  <a:cs typeface="Arial"/>
                  <a:sym typeface="Arial"/>
                </a:rPr>
                <a:t>Data Library</a:t>
              </a:r>
              <a:endParaRPr/>
            </a:p>
          </p:txBody>
        </p:sp>
        <p:pic>
          <p:nvPicPr>
            <p:cNvPr id="738" name="Google Shape;738;p24" descr="Shape 127"/>
            <p:cNvPicPr preferRelativeResize="0"/>
            <p:nvPr/>
          </p:nvPicPr>
          <p:blipFill rotWithShape="1">
            <a:blip r:embed="rId4">
              <a:alphaModFix/>
            </a:blip>
            <a:srcRect t="11274" r="25141"/>
            <a:stretch/>
          </p:blipFill>
          <p:spPr>
            <a:xfrm>
              <a:off x="1178169" y="436626"/>
              <a:ext cx="707661" cy="250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4" descr="Shape 127"/>
            <p:cNvPicPr preferRelativeResize="0"/>
            <p:nvPr/>
          </p:nvPicPr>
          <p:blipFill rotWithShape="1">
            <a:blip r:embed="rId4">
              <a:alphaModFix/>
            </a:blip>
            <a:srcRect t="11274" r="25141"/>
            <a:stretch/>
          </p:blipFill>
          <p:spPr>
            <a:xfrm>
              <a:off x="277179" y="428531"/>
              <a:ext cx="720390" cy="255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4" descr="Shape 127"/>
            <p:cNvPicPr preferRelativeResize="0"/>
            <p:nvPr/>
          </p:nvPicPr>
          <p:blipFill rotWithShape="1">
            <a:blip r:embed="rId4">
              <a:alphaModFix/>
            </a:blip>
            <a:srcRect t="11274" r="25141"/>
            <a:stretch/>
          </p:blipFill>
          <p:spPr>
            <a:xfrm>
              <a:off x="2238162" y="436626"/>
              <a:ext cx="707108" cy="250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1" name="Google Shape;741;p24"/>
            <p:cNvSpPr txBox="1"/>
            <p:nvPr/>
          </p:nvSpPr>
          <p:spPr>
            <a:xfrm>
              <a:off x="4911493" y="82932"/>
              <a:ext cx="1657284" cy="22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85A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1E285A"/>
                  </a:solidFill>
                  <a:latin typeface="Arial"/>
                  <a:ea typeface="Arial"/>
                  <a:cs typeface="Arial"/>
                  <a:sym typeface="Arial"/>
                </a:rPr>
                <a:t>Compute Environment</a:t>
              </a:r>
              <a:endParaRPr/>
            </a:p>
          </p:txBody>
        </p:sp>
        <p:pic>
          <p:nvPicPr>
            <p:cNvPr id="742" name="Google Shape;742;p24" descr="Shape 88"/>
            <p:cNvPicPr preferRelativeResize="0"/>
            <p:nvPr/>
          </p:nvPicPr>
          <p:blipFill rotWithShape="1">
            <a:blip r:embed="rId5">
              <a:alphaModFix/>
            </a:blip>
            <a:srcRect l="19505" t="3792" r="20842" b="4133"/>
            <a:stretch/>
          </p:blipFill>
          <p:spPr>
            <a:xfrm>
              <a:off x="4570773" y="350562"/>
              <a:ext cx="515363" cy="44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4" descr="Shape 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7218" y="404673"/>
              <a:ext cx="561856" cy="302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4" descr="Shape 7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89251" y="402703"/>
              <a:ext cx="837643" cy="376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5" name="Google Shape;745;p24"/>
            <p:cNvGrpSpPr/>
            <p:nvPr/>
          </p:nvGrpSpPr>
          <p:grpSpPr>
            <a:xfrm>
              <a:off x="5534250" y="834213"/>
              <a:ext cx="317684" cy="484875"/>
              <a:chOff x="0" y="0"/>
              <a:chExt cx="317683" cy="484874"/>
            </a:xfrm>
          </p:grpSpPr>
          <p:pic>
            <p:nvPicPr>
              <p:cNvPr id="746" name="Google Shape;746;p24" descr="Imag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0" y="167191"/>
                <a:ext cx="317683" cy="3176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7" name="Google Shape;747;p24" descr="Imag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0" y="85004"/>
                <a:ext cx="317683" cy="3176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8" name="Google Shape;748;p24" descr="Image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0" y="0"/>
                <a:ext cx="317683" cy="3176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9" name="Google Shape;749;p24"/>
            <p:cNvSpPr/>
            <p:nvPr/>
          </p:nvSpPr>
          <p:spPr>
            <a:xfrm>
              <a:off x="4056045" y="0"/>
              <a:ext cx="3274094" cy="1431429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dash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0" name="Google Shape;750;p24"/>
            <p:cNvCxnSpPr/>
            <p:nvPr/>
          </p:nvCxnSpPr>
          <p:spPr>
            <a:xfrm>
              <a:off x="3332052" y="715714"/>
              <a:ext cx="666035" cy="1"/>
            </a:xfrm>
            <a:prstGeom prst="straightConnector1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751" name="Google Shape;751;p24"/>
          <p:cNvSpPr/>
          <p:nvPr/>
        </p:nvSpPr>
        <p:spPr>
          <a:xfrm>
            <a:off x="3441520" y="3746575"/>
            <a:ext cx="2511208" cy="5862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10105"/>
                </a:lnTo>
                <a:lnTo>
                  <a:pt x="0" y="1010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4"/>
          <p:cNvSpPr/>
          <p:nvPr/>
        </p:nvSpPr>
        <p:spPr>
          <a:xfrm flipH="1">
            <a:off x="6082643" y="3746575"/>
            <a:ext cx="2616460" cy="5862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10105"/>
                </a:lnTo>
                <a:lnTo>
                  <a:pt x="0" y="1010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4"/>
          <p:cNvSpPr txBox="1">
            <a:spLocks noGrp="1"/>
          </p:cNvSpPr>
          <p:nvPr>
            <p:ph type="sldNum" idx="12"/>
          </p:nvPr>
        </p:nvSpPr>
        <p:spPr>
          <a:xfrm>
            <a:off x="101600" y="64135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24</a:t>
            </a:fld>
            <a:endParaRPr/>
          </a:p>
        </p:txBody>
      </p:sp>
      <p:sp>
        <p:nvSpPr>
          <p:cNvPr id="754" name="Google Shape;754;p24"/>
          <p:cNvSpPr txBox="1">
            <a:spLocks noGrp="1"/>
          </p:cNvSpPr>
          <p:nvPr>
            <p:ph type="title"/>
          </p:nvPr>
        </p:nvSpPr>
        <p:spPr>
          <a:xfrm>
            <a:off x="498427" y="27446"/>
            <a:ext cx="11195145" cy="95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800"/>
              <a:buFont typeface="Verdana"/>
              <a:buNone/>
            </a:pPr>
            <a:r>
              <a:rPr lang="en-US" sz="3800"/>
              <a:t>LEAPangeo Supports Education and Research</a:t>
            </a:r>
            <a:endParaRPr/>
          </a:p>
        </p:txBody>
      </p:sp>
      <p:sp>
        <p:nvSpPr>
          <p:cNvPr id="755" name="Google Shape;755;p24"/>
          <p:cNvSpPr txBox="1"/>
          <p:nvPr/>
        </p:nvSpPr>
        <p:spPr>
          <a:xfrm>
            <a:off x="7672889" y="1108155"/>
            <a:ext cx="1855419" cy="5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Interdisciplinary Research Teams</a:t>
            </a:r>
            <a:endParaRPr/>
          </a:p>
        </p:txBody>
      </p:sp>
      <p:sp>
        <p:nvSpPr>
          <p:cNvPr id="756" name="Google Shape;756;p24"/>
          <p:cNvSpPr txBox="1"/>
          <p:nvPr/>
        </p:nvSpPr>
        <p:spPr>
          <a:xfrm>
            <a:off x="2523018" y="1328939"/>
            <a:ext cx="1643547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</p:txBody>
      </p:sp>
      <p:grpSp>
        <p:nvGrpSpPr>
          <p:cNvPr id="757" name="Google Shape;757;p24"/>
          <p:cNvGrpSpPr/>
          <p:nvPr/>
        </p:nvGrpSpPr>
        <p:grpSpPr>
          <a:xfrm>
            <a:off x="7778825" y="1764616"/>
            <a:ext cx="1855420" cy="862479"/>
            <a:chOff x="0" y="0"/>
            <a:chExt cx="1855418" cy="862478"/>
          </a:xfrm>
        </p:grpSpPr>
        <p:sp>
          <p:nvSpPr>
            <p:cNvPr id="758" name="Google Shape;758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59" name="Google Shape;759;p24"/>
            <p:cNvSpPr txBox="1"/>
            <p:nvPr/>
          </p:nvSpPr>
          <p:spPr>
            <a:xfrm>
              <a:off x="544364" y="689662"/>
              <a:ext cx="800547" cy="1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Convection</a:t>
              </a:r>
              <a:endParaRPr/>
            </a:p>
          </p:txBody>
        </p:sp>
      </p:grpSp>
      <p:grpSp>
        <p:nvGrpSpPr>
          <p:cNvPr id="760" name="Google Shape;760;p24"/>
          <p:cNvGrpSpPr/>
          <p:nvPr/>
        </p:nvGrpSpPr>
        <p:grpSpPr>
          <a:xfrm>
            <a:off x="6782944" y="2687383"/>
            <a:ext cx="1855420" cy="858610"/>
            <a:chOff x="0" y="0"/>
            <a:chExt cx="1855418" cy="858609"/>
          </a:xfrm>
        </p:grpSpPr>
        <p:sp>
          <p:nvSpPr>
            <p:cNvPr id="761" name="Google Shape;761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62" name="Google Shape;762;p24"/>
            <p:cNvSpPr txBox="1"/>
            <p:nvPr/>
          </p:nvSpPr>
          <p:spPr>
            <a:xfrm>
              <a:off x="370719" y="685793"/>
              <a:ext cx="1113979" cy="1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Biological pump</a:t>
              </a:r>
              <a:endParaRPr/>
            </a:p>
          </p:txBody>
        </p:sp>
      </p:grpSp>
      <p:grpSp>
        <p:nvGrpSpPr>
          <p:cNvPr id="763" name="Google Shape;763;p24"/>
          <p:cNvGrpSpPr/>
          <p:nvPr/>
        </p:nvGrpSpPr>
        <p:grpSpPr>
          <a:xfrm>
            <a:off x="2417082" y="1852050"/>
            <a:ext cx="1855420" cy="862479"/>
            <a:chOff x="0" y="0"/>
            <a:chExt cx="1855418" cy="862478"/>
          </a:xfrm>
        </p:grpSpPr>
        <p:sp>
          <p:nvSpPr>
            <p:cNvPr id="764" name="Google Shape;764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65" name="Google Shape;765;p24"/>
            <p:cNvSpPr txBox="1"/>
            <p:nvPr/>
          </p:nvSpPr>
          <p:spPr>
            <a:xfrm>
              <a:off x="298761" y="689662"/>
              <a:ext cx="1257896" cy="1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Graduate seminar</a:t>
              </a:r>
              <a:endParaRPr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1460276" y="2774817"/>
            <a:ext cx="1855420" cy="855834"/>
            <a:chOff x="0" y="0"/>
            <a:chExt cx="1855418" cy="855832"/>
          </a:xfrm>
        </p:grpSpPr>
        <p:sp>
          <p:nvSpPr>
            <p:cNvPr id="767" name="Google Shape;767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68" name="Google Shape;768;p24"/>
            <p:cNvSpPr txBox="1"/>
            <p:nvPr/>
          </p:nvSpPr>
          <p:spPr>
            <a:xfrm>
              <a:off x="231044" y="683017"/>
              <a:ext cx="1393330" cy="1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SOARS participants</a:t>
              </a:r>
              <a:endParaRPr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3482520" y="2774817"/>
            <a:ext cx="1855420" cy="855834"/>
            <a:chOff x="0" y="0"/>
            <a:chExt cx="1855418" cy="855832"/>
          </a:xfrm>
        </p:grpSpPr>
        <p:sp>
          <p:nvSpPr>
            <p:cNvPr id="770" name="Google Shape;770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71" name="Google Shape;771;p24"/>
            <p:cNvSpPr txBox="1"/>
            <p:nvPr/>
          </p:nvSpPr>
          <p:spPr>
            <a:xfrm>
              <a:off x="133525" y="683017"/>
              <a:ext cx="1588369" cy="1728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Hackathon participants</a:t>
              </a: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764647" y="2687383"/>
            <a:ext cx="1855420" cy="858610"/>
            <a:chOff x="0" y="0"/>
            <a:chExt cx="1855418" cy="858609"/>
          </a:xfrm>
        </p:grpSpPr>
        <p:sp>
          <p:nvSpPr>
            <p:cNvPr id="773" name="Google Shape;773;p24"/>
            <p:cNvSpPr txBox="1"/>
            <p:nvPr/>
          </p:nvSpPr>
          <p:spPr>
            <a:xfrm>
              <a:off x="0" y="0"/>
              <a:ext cx="1855418" cy="774700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85E"/>
                </a:buClr>
                <a:buSzPts val="4500"/>
                <a:buFont typeface="Verdana"/>
                <a:buNone/>
              </a:pPr>
              <a:r>
                <a:rPr lang="en-US" sz="4500" b="0" i="0" u="none" strike="noStrike" cap="none">
                  <a:solidFill>
                    <a:srgbClr val="1B285E"/>
                  </a:solidFill>
                  <a:latin typeface="Verdana"/>
                  <a:ea typeface="Verdana"/>
                  <a:cs typeface="Verdana"/>
                  <a:sym typeface="Verdana"/>
                </a:rPr>
                <a:t>👩🏾‍💻👨🏻‍💻👩🏽‍💻</a:t>
              </a:r>
              <a:endParaRPr/>
            </a:p>
          </p:txBody>
        </p:sp>
        <p:sp>
          <p:nvSpPr>
            <p:cNvPr id="774" name="Google Shape;774;p24"/>
            <p:cNvSpPr txBox="1"/>
            <p:nvPr/>
          </p:nvSpPr>
          <p:spPr>
            <a:xfrm>
              <a:off x="256419" y="685793"/>
              <a:ext cx="1342580" cy="172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25400" lvl="0" indent="254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Ice sheet dynamics</a:t>
              </a:r>
              <a:endParaRPr/>
            </a:p>
          </p:txBody>
        </p:sp>
      </p:grpSp>
      <p:cxnSp>
        <p:nvCxnSpPr>
          <p:cNvPr id="775" name="Google Shape;775;p24"/>
          <p:cNvCxnSpPr/>
          <p:nvPr/>
        </p:nvCxnSpPr>
        <p:spPr>
          <a:xfrm>
            <a:off x="4604538" y="2195854"/>
            <a:ext cx="2817937" cy="1"/>
          </a:xfrm>
          <a:prstGeom prst="straightConnector1">
            <a:avLst/>
          </a:pr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76" name="Google Shape;776;p24"/>
          <p:cNvSpPr txBox="1"/>
          <p:nvPr/>
        </p:nvSpPr>
        <p:spPr>
          <a:xfrm>
            <a:off x="5365877" y="2097163"/>
            <a:ext cx="1460246" cy="197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3810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 collaboration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/>
          <p:nvPr/>
        </p:nvSpPr>
        <p:spPr>
          <a:xfrm>
            <a:off x="3250444" y="4045701"/>
            <a:ext cx="1201949" cy="33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11495"/>
                </a:lnTo>
                <a:lnTo>
                  <a:pt x="0" y="11495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5"/>
          <p:cNvSpPr/>
          <p:nvPr/>
        </p:nvSpPr>
        <p:spPr>
          <a:xfrm flipH="1">
            <a:off x="6270607" y="3143577"/>
            <a:ext cx="2600661" cy="12386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11495"/>
                </a:lnTo>
                <a:lnTo>
                  <a:pt x="0" y="11495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5"/>
          <p:cNvSpPr txBox="1">
            <a:spLocks noGrp="1"/>
          </p:cNvSpPr>
          <p:nvPr>
            <p:ph type="sldNum" idx="12"/>
          </p:nvPr>
        </p:nvSpPr>
        <p:spPr>
          <a:xfrm>
            <a:off x="101600" y="64135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25</a:t>
            </a:fld>
            <a:endParaRPr/>
          </a:p>
        </p:txBody>
      </p:sp>
      <p:sp>
        <p:nvSpPr>
          <p:cNvPr id="784" name="Google Shape;784;p25"/>
          <p:cNvSpPr txBox="1">
            <a:spLocks noGrp="1"/>
          </p:cNvSpPr>
          <p:nvPr>
            <p:ph type="title"/>
          </p:nvPr>
        </p:nvSpPr>
        <p:spPr>
          <a:xfrm>
            <a:off x="498427" y="-112551"/>
            <a:ext cx="10791859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200"/>
              <a:buFont typeface="Verdana"/>
              <a:buNone/>
            </a:pPr>
            <a:r>
              <a:rPr lang="en-US" sz="4200"/>
              <a:t>LEAPangeo Enables Knowledge Transfer</a:t>
            </a:r>
            <a:endParaRPr/>
          </a:p>
        </p:txBody>
      </p:sp>
      <p:pic>
        <p:nvPicPr>
          <p:cNvPr id="785" name="Google Shape;785;p25" descr="Google Shape;323;p16"/>
          <p:cNvPicPr preferRelativeResize="0"/>
          <p:nvPr/>
        </p:nvPicPr>
        <p:blipFill rotWithShape="1">
          <a:blip r:embed="rId3">
            <a:alphaModFix/>
          </a:blip>
          <a:srcRect r="50743" b="39731"/>
          <a:stretch/>
        </p:blipFill>
        <p:spPr>
          <a:xfrm>
            <a:off x="3434605" y="1023194"/>
            <a:ext cx="2309892" cy="20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25" descr="Google Shape;323;p16"/>
          <p:cNvPicPr preferRelativeResize="0"/>
          <p:nvPr/>
        </p:nvPicPr>
        <p:blipFill rotWithShape="1">
          <a:blip r:embed="rId3">
            <a:alphaModFix/>
          </a:blip>
          <a:srcRect t="59214" r="50745"/>
          <a:stretch/>
        </p:blipFill>
        <p:spPr>
          <a:xfrm>
            <a:off x="1029096" y="1353394"/>
            <a:ext cx="2335962" cy="14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5" descr="Google Shape;323;p16"/>
          <p:cNvPicPr preferRelativeResize="0"/>
          <p:nvPr/>
        </p:nvPicPr>
        <p:blipFill rotWithShape="1">
          <a:blip r:embed="rId3">
            <a:alphaModFix/>
          </a:blip>
          <a:srcRect l="51375" t="60147"/>
          <a:stretch/>
        </p:blipFill>
        <p:spPr>
          <a:xfrm>
            <a:off x="8585880" y="1368674"/>
            <a:ext cx="2309873" cy="140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5" descr="Google Shape;323;p16"/>
          <p:cNvPicPr preferRelativeResize="0"/>
          <p:nvPr/>
        </p:nvPicPr>
        <p:blipFill rotWithShape="1">
          <a:blip r:embed="rId3">
            <a:alphaModFix/>
          </a:blip>
          <a:srcRect l="51146" r="980" b="39990"/>
          <a:stretch/>
        </p:blipFill>
        <p:spPr>
          <a:xfrm>
            <a:off x="6174689" y="997727"/>
            <a:ext cx="2309791" cy="2142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5"/>
          <p:cNvGrpSpPr/>
          <p:nvPr/>
        </p:nvGrpSpPr>
        <p:grpSpPr>
          <a:xfrm>
            <a:off x="2845571" y="3462663"/>
            <a:ext cx="2674321" cy="600474"/>
            <a:chOff x="0" y="0"/>
            <a:chExt cx="2674320" cy="600472"/>
          </a:xfrm>
        </p:grpSpPr>
        <p:sp>
          <p:nvSpPr>
            <p:cNvPr id="790" name="Google Shape;790;p25"/>
            <p:cNvSpPr/>
            <p:nvPr/>
          </p:nvSpPr>
          <p:spPr>
            <a:xfrm>
              <a:off x="0" y="0"/>
              <a:ext cx="2674320" cy="600472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63500" marR="254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LEAP Climate</a:t>
              </a:r>
              <a:b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Information Portal</a:t>
              </a:r>
              <a:endParaRPr/>
            </a:p>
          </p:txBody>
        </p:sp>
        <p:pic>
          <p:nvPicPr>
            <p:cNvPr id="791" name="Google Shape;791;p25" descr="Google Shape;575;p30"/>
            <p:cNvPicPr preferRelativeResize="0"/>
            <p:nvPr/>
          </p:nvPicPr>
          <p:blipFill rotWithShape="1">
            <a:blip r:embed="rId4">
              <a:alphaModFix/>
            </a:blip>
            <a:srcRect l="7203" t="7061" r="5865" b="5879"/>
            <a:stretch/>
          </p:blipFill>
          <p:spPr>
            <a:xfrm>
              <a:off x="1870436" y="75856"/>
              <a:ext cx="426418" cy="423360"/>
            </a:xfrm>
            <a:custGeom>
              <a:avLst/>
              <a:gdLst/>
              <a:ahLst/>
              <a:cxnLst/>
              <a:rect l="l" t="t" r="r" b="b"/>
              <a:pathLst>
                <a:path w="21480" h="21518" extrusionOk="0">
                  <a:moveTo>
                    <a:pt x="7961" y="24"/>
                  </a:moveTo>
                  <a:cubicBezTo>
                    <a:pt x="7655" y="94"/>
                    <a:pt x="7375" y="310"/>
                    <a:pt x="7241" y="650"/>
                  </a:cubicBezTo>
                  <a:cubicBezTo>
                    <a:pt x="7099" y="1010"/>
                    <a:pt x="5948" y="1968"/>
                    <a:pt x="4662" y="2768"/>
                  </a:cubicBezTo>
                  <a:cubicBezTo>
                    <a:pt x="3224" y="3662"/>
                    <a:pt x="2311" y="4413"/>
                    <a:pt x="2303" y="4724"/>
                  </a:cubicBezTo>
                  <a:cubicBezTo>
                    <a:pt x="2284" y="5462"/>
                    <a:pt x="831" y="9073"/>
                    <a:pt x="304" y="9687"/>
                  </a:cubicBezTo>
                  <a:cubicBezTo>
                    <a:pt x="129" y="9890"/>
                    <a:pt x="23" y="10051"/>
                    <a:pt x="4" y="10211"/>
                  </a:cubicBezTo>
                  <a:cubicBezTo>
                    <a:pt x="-15" y="10372"/>
                    <a:pt x="37" y="10533"/>
                    <a:pt x="164" y="10736"/>
                  </a:cubicBezTo>
                  <a:cubicBezTo>
                    <a:pt x="709" y="11609"/>
                    <a:pt x="1972" y="16003"/>
                    <a:pt x="1803" y="16444"/>
                  </a:cubicBezTo>
                  <a:cubicBezTo>
                    <a:pt x="1712" y="16682"/>
                    <a:pt x="1873" y="16953"/>
                    <a:pt x="2183" y="17069"/>
                  </a:cubicBezTo>
                  <a:cubicBezTo>
                    <a:pt x="3059" y="17397"/>
                    <a:pt x="6641" y="20397"/>
                    <a:pt x="6641" y="20801"/>
                  </a:cubicBezTo>
                  <a:cubicBezTo>
                    <a:pt x="6641" y="21089"/>
                    <a:pt x="7328" y="21122"/>
                    <a:pt x="9660" y="21003"/>
                  </a:cubicBezTo>
                  <a:cubicBezTo>
                    <a:pt x="11745" y="20897"/>
                    <a:pt x="12737" y="20956"/>
                    <a:pt x="12879" y="21185"/>
                  </a:cubicBezTo>
                  <a:cubicBezTo>
                    <a:pt x="13041" y="21447"/>
                    <a:pt x="13356" y="21555"/>
                    <a:pt x="13678" y="21507"/>
                  </a:cubicBezTo>
                  <a:cubicBezTo>
                    <a:pt x="14000" y="21460"/>
                    <a:pt x="14331" y="21254"/>
                    <a:pt x="14498" y="20942"/>
                  </a:cubicBezTo>
                  <a:cubicBezTo>
                    <a:pt x="14805" y="20369"/>
                    <a:pt x="18630" y="17735"/>
                    <a:pt x="19156" y="17735"/>
                  </a:cubicBezTo>
                  <a:cubicBezTo>
                    <a:pt x="19311" y="17735"/>
                    <a:pt x="19436" y="17495"/>
                    <a:pt x="19436" y="17191"/>
                  </a:cubicBezTo>
                  <a:cubicBezTo>
                    <a:pt x="19436" y="16886"/>
                    <a:pt x="19957" y="15380"/>
                    <a:pt x="20576" y="13842"/>
                  </a:cubicBezTo>
                  <a:cubicBezTo>
                    <a:pt x="21194" y="12304"/>
                    <a:pt x="21585" y="10977"/>
                    <a:pt x="21455" y="10897"/>
                  </a:cubicBezTo>
                  <a:cubicBezTo>
                    <a:pt x="21325" y="10817"/>
                    <a:pt x="21128" y="10120"/>
                    <a:pt x="21015" y="9364"/>
                  </a:cubicBezTo>
                  <a:cubicBezTo>
                    <a:pt x="20903" y="8608"/>
                    <a:pt x="20622" y="7714"/>
                    <a:pt x="20396" y="7367"/>
                  </a:cubicBezTo>
                  <a:cubicBezTo>
                    <a:pt x="20169" y="7019"/>
                    <a:pt x="19970" y="6323"/>
                    <a:pt x="19956" y="5834"/>
                  </a:cubicBezTo>
                  <a:cubicBezTo>
                    <a:pt x="19938" y="5212"/>
                    <a:pt x="19704" y="4805"/>
                    <a:pt x="19176" y="4462"/>
                  </a:cubicBezTo>
                  <a:cubicBezTo>
                    <a:pt x="17638" y="3463"/>
                    <a:pt x="15580" y="1586"/>
                    <a:pt x="15338" y="952"/>
                  </a:cubicBezTo>
                  <a:cubicBezTo>
                    <a:pt x="15074" y="261"/>
                    <a:pt x="14088" y="63"/>
                    <a:pt x="13738" y="629"/>
                  </a:cubicBezTo>
                  <a:cubicBezTo>
                    <a:pt x="13492" y="1028"/>
                    <a:pt x="9306" y="732"/>
                    <a:pt x="8860" y="287"/>
                  </a:cubicBezTo>
                  <a:cubicBezTo>
                    <a:pt x="8609" y="35"/>
                    <a:pt x="8266" y="-45"/>
                    <a:pt x="7961" y="2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792" name="Google Shape;792;p25"/>
          <p:cNvSpPr/>
          <p:nvPr/>
        </p:nvSpPr>
        <p:spPr>
          <a:xfrm>
            <a:off x="4444245" y="3144001"/>
            <a:ext cx="1201948" cy="33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11495"/>
                </a:lnTo>
                <a:lnTo>
                  <a:pt x="0" y="11495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4865346" y="3128082"/>
            <a:ext cx="1040802" cy="13076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501" y="17017"/>
                </a:lnTo>
                <a:lnTo>
                  <a:pt x="45" y="17100"/>
                </a:lnTo>
                <a:lnTo>
                  <a:pt x="0" y="21600"/>
                </a:lnTo>
              </a:path>
            </a:pathLst>
          </a:custGeom>
          <a:noFill/>
          <a:ln w="25400" cap="flat" cmpd="sng">
            <a:solidFill>
              <a:srgbClr val="A7A7A7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5"/>
          <p:cNvGrpSpPr/>
          <p:nvPr/>
        </p:nvGrpSpPr>
        <p:grpSpPr>
          <a:xfrm>
            <a:off x="2348437" y="4448705"/>
            <a:ext cx="7330140" cy="1431431"/>
            <a:chOff x="0" y="0"/>
            <a:chExt cx="7330139" cy="1431429"/>
          </a:xfrm>
        </p:grpSpPr>
        <p:sp>
          <p:nvSpPr>
            <p:cNvPr id="795" name="Google Shape;795;p25"/>
            <p:cNvSpPr txBox="1"/>
            <p:nvPr/>
          </p:nvSpPr>
          <p:spPr>
            <a:xfrm>
              <a:off x="1820491" y="988751"/>
              <a:ext cx="1294080" cy="14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 object storage</a:t>
              </a:r>
              <a:endParaRPr/>
            </a:p>
          </p:txBody>
        </p:sp>
        <p:sp>
          <p:nvSpPr>
            <p:cNvPr id="796" name="Google Shape;796;p25"/>
            <p:cNvSpPr txBox="1"/>
            <p:nvPr/>
          </p:nvSpPr>
          <p:spPr>
            <a:xfrm>
              <a:off x="5970106" y="988751"/>
              <a:ext cx="1061065" cy="14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 computing</a:t>
              </a: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0" y="0"/>
              <a:ext cx="3274094" cy="1431429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dash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8" name="Google Shape;798;p25" descr="1.png"/>
            <p:cNvPicPr preferRelativeResize="0"/>
            <p:nvPr/>
          </p:nvPicPr>
          <p:blipFill rotWithShape="1">
            <a:blip r:embed="rId5">
              <a:alphaModFix/>
            </a:blip>
            <a:srcRect l="3001" r="87124" b="67187"/>
            <a:stretch/>
          </p:blipFill>
          <p:spPr>
            <a:xfrm rot="-5400000">
              <a:off x="1158081" y="757163"/>
              <a:ext cx="447510" cy="667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25"/>
            <p:cNvSpPr txBox="1"/>
            <p:nvPr/>
          </p:nvSpPr>
          <p:spPr>
            <a:xfrm>
              <a:off x="1135251" y="92901"/>
              <a:ext cx="853683" cy="189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85A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1E285A"/>
                  </a:solidFill>
                  <a:latin typeface="Arial"/>
                  <a:ea typeface="Arial"/>
                  <a:cs typeface="Arial"/>
                  <a:sym typeface="Arial"/>
                </a:rPr>
                <a:t>Data Library</a:t>
              </a:r>
              <a:endParaRPr/>
            </a:p>
          </p:txBody>
        </p:sp>
        <p:pic>
          <p:nvPicPr>
            <p:cNvPr id="800" name="Google Shape;800;p25" descr="Shape 127"/>
            <p:cNvPicPr preferRelativeResize="0"/>
            <p:nvPr/>
          </p:nvPicPr>
          <p:blipFill rotWithShape="1">
            <a:blip r:embed="rId6">
              <a:alphaModFix/>
            </a:blip>
            <a:srcRect t="11274" r="25141"/>
            <a:stretch/>
          </p:blipFill>
          <p:spPr>
            <a:xfrm>
              <a:off x="1178169" y="436626"/>
              <a:ext cx="707661" cy="250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25" descr="Shape 127"/>
            <p:cNvPicPr preferRelativeResize="0"/>
            <p:nvPr/>
          </p:nvPicPr>
          <p:blipFill rotWithShape="1">
            <a:blip r:embed="rId6">
              <a:alphaModFix/>
            </a:blip>
            <a:srcRect t="11274" r="25141"/>
            <a:stretch/>
          </p:blipFill>
          <p:spPr>
            <a:xfrm>
              <a:off x="277179" y="428531"/>
              <a:ext cx="720390" cy="255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25" descr="Shape 127"/>
            <p:cNvPicPr preferRelativeResize="0"/>
            <p:nvPr/>
          </p:nvPicPr>
          <p:blipFill rotWithShape="1">
            <a:blip r:embed="rId6">
              <a:alphaModFix/>
            </a:blip>
            <a:srcRect t="11274" r="25141"/>
            <a:stretch/>
          </p:blipFill>
          <p:spPr>
            <a:xfrm>
              <a:off x="2238162" y="436626"/>
              <a:ext cx="707108" cy="250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25"/>
            <p:cNvSpPr txBox="1"/>
            <p:nvPr/>
          </p:nvSpPr>
          <p:spPr>
            <a:xfrm>
              <a:off x="4911493" y="82932"/>
              <a:ext cx="1657284" cy="22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85A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1E285A"/>
                  </a:solidFill>
                  <a:latin typeface="Arial"/>
                  <a:ea typeface="Arial"/>
                  <a:cs typeface="Arial"/>
                  <a:sym typeface="Arial"/>
                </a:rPr>
                <a:t>Compute Environment</a:t>
              </a:r>
              <a:endParaRPr/>
            </a:p>
          </p:txBody>
        </p:sp>
        <p:pic>
          <p:nvPicPr>
            <p:cNvPr id="804" name="Google Shape;804;p25" descr="Shape 88"/>
            <p:cNvPicPr preferRelativeResize="0"/>
            <p:nvPr/>
          </p:nvPicPr>
          <p:blipFill rotWithShape="1">
            <a:blip r:embed="rId7">
              <a:alphaModFix/>
            </a:blip>
            <a:srcRect l="19505" t="3792" r="20842" b="4133"/>
            <a:stretch/>
          </p:blipFill>
          <p:spPr>
            <a:xfrm>
              <a:off x="4570773" y="350562"/>
              <a:ext cx="515363" cy="447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5" descr="Shape 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47218" y="404673"/>
              <a:ext cx="561856" cy="302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25" descr="Shape 7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89251" y="402703"/>
              <a:ext cx="837643" cy="376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7" name="Google Shape;807;p25"/>
            <p:cNvGrpSpPr/>
            <p:nvPr/>
          </p:nvGrpSpPr>
          <p:grpSpPr>
            <a:xfrm>
              <a:off x="5534250" y="834213"/>
              <a:ext cx="317684" cy="484875"/>
              <a:chOff x="0" y="0"/>
              <a:chExt cx="317683" cy="484874"/>
            </a:xfrm>
          </p:grpSpPr>
          <p:pic>
            <p:nvPicPr>
              <p:cNvPr id="808" name="Google Shape;808;p25" descr="Image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167191"/>
                <a:ext cx="317683" cy="3176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9" name="Google Shape;809;p25" descr="Image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85004"/>
                <a:ext cx="317683" cy="3176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0" name="Google Shape;810;p25" descr="Image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0"/>
                <a:ext cx="317683" cy="3176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11" name="Google Shape;811;p25"/>
            <p:cNvSpPr/>
            <p:nvPr/>
          </p:nvSpPr>
          <p:spPr>
            <a:xfrm>
              <a:off x="4056045" y="0"/>
              <a:ext cx="3274094" cy="1431429"/>
            </a:xfrm>
            <a:prstGeom prst="rect">
              <a:avLst/>
            </a:prstGeom>
            <a:noFill/>
            <a:ln w="25400" cap="flat" cmpd="sng">
              <a:solidFill>
                <a:srgbClr val="A7A7A7"/>
              </a:solidFill>
              <a:prstDash val="dashDot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2" name="Google Shape;812;p25"/>
            <p:cNvCxnSpPr/>
            <p:nvPr/>
          </p:nvCxnSpPr>
          <p:spPr>
            <a:xfrm>
              <a:off x="3332052" y="715714"/>
              <a:ext cx="666035" cy="1"/>
            </a:xfrm>
            <a:prstGeom prst="straightConnector1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6"/>
          <p:cNvSpPr txBox="1">
            <a:spLocks noGrp="1"/>
          </p:cNvSpPr>
          <p:nvPr>
            <p:ph type="title"/>
          </p:nvPr>
        </p:nvSpPr>
        <p:spPr>
          <a:xfrm>
            <a:off x="727546" y="194115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Management for Success</a:t>
            </a:r>
            <a:endParaRPr/>
          </a:p>
        </p:txBody>
      </p:sp>
      <p:sp>
        <p:nvSpPr>
          <p:cNvPr id="818" name="Google Shape;818;p26"/>
          <p:cNvSpPr txBox="1">
            <a:spLocks noGrp="1"/>
          </p:cNvSpPr>
          <p:nvPr>
            <p:ph type="body" idx="1"/>
          </p:nvPr>
        </p:nvSpPr>
        <p:spPr>
          <a:xfrm>
            <a:off x="727546" y="1483605"/>
            <a:ext cx="10515601" cy="446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43483" lvl="0" indent="-39420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16"/>
              <a:t>Two FT engineers at Columbia:</a:t>
            </a:r>
            <a:br>
              <a:rPr lang="en-US" sz="2716"/>
            </a:br>
            <a:r>
              <a:rPr lang="en-US" sz="2716"/>
              <a:t>data library + compute environment</a:t>
            </a:r>
            <a:endParaRPr/>
          </a:p>
          <a:p>
            <a:pPr marL="443483" lvl="0" indent="-39420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</a:pPr>
            <a:r>
              <a:rPr lang="en-US" sz="2716"/>
              <a:t>Open development / Agile approach</a:t>
            </a:r>
            <a:br>
              <a:rPr lang="en-US" sz="2716"/>
            </a:br>
            <a:r>
              <a:rPr lang="en-US" sz="2716"/>
              <a:t>➡️ low risk, immediate impact</a:t>
            </a:r>
            <a:endParaRPr/>
          </a:p>
          <a:p>
            <a:pPr marL="443483" lvl="0" indent="-39420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</a:pPr>
            <a:r>
              <a:rPr lang="en-US" sz="2716"/>
              <a:t>Contribution to upstream open-source libraries</a:t>
            </a:r>
            <a:br>
              <a:rPr lang="en-US" sz="2716"/>
            </a:br>
            <a:r>
              <a:rPr lang="en-US" sz="2716"/>
              <a:t>➡️ sustainability and broader impacts across NSF research</a:t>
            </a:r>
            <a:endParaRPr/>
          </a:p>
          <a:p>
            <a:pPr marL="443483" lvl="0" indent="-39420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</a:pPr>
            <a:r>
              <a:rPr lang="en-US" sz="2716"/>
              <a:t>Partnership w/ Google + Microsoft:</a:t>
            </a:r>
            <a:br>
              <a:rPr lang="en-US" sz="2716"/>
            </a:br>
            <a:r>
              <a:rPr lang="en-US" sz="2716"/>
              <a:t>Cloud computing credits, joint development </a:t>
            </a:r>
            <a:endParaRPr/>
          </a:p>
          <a:p>
            <a:pPr marL="443483" lvl="0" indent="-39420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</a:pPr>
            <a:r>
              <a:rPr lang="en-US" sz="2716"/>
              <a:t>Bi-annual training bootcamps for all participants</a:t>
            </a:r>
            <a:endParaRPr/>
          </a:p>
        </p:txBody>
      </p:sp>
      <p:sp>
        <p:nvSpPr>
          <p:cNvPr id="819" name="Google Shape;819;p26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26</a:t>
            </a:fld>
            <a:endParaRPr/>
          </a:p>
        </p:txBody>
      </p:sp>
      <p:pic>
        <p:nvPicPr>
          <p:cNvPr id="820" name="Google Shape;820;p2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360" y="4641755"/>
            <a:ext cx="2145928" cy="99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6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385" y="4437144"/>
            <a:ext cx="1590574" cy="99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7"/>
          <p:cNvSpPr txBox="1">
            <a:spLocks noGrp="1"/>
          </p:cNvSpPr>
          <p:nvPr>
            <p:ph type="title"/>
          </p:nvPr>
        </p:nvSpPr>
        <p:spPr>
          <a:xfrm>
            <a:off x="838199" y="263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LEAPangeo is Sustainable</a:t>
            </a:r>
            <a:endParaRPr/>
          </a:p>
        </p:txBody>
      </p:sp>
      <p:sp>
        <p:nvSpPr>
          <p:cNvPr id="827" name="Google Shape;8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Underlying software is 100% open source and modular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is cloud agnostic: no lock-in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can be moved between commercial cloud, traditional HPC, and emerging platforms (e.g. NSF OpenStorageNetwork)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 range of government and industry partners</a:t>
            </a:r>
            <a:endParaRPr/>
          </a:p>
        </p:txBody>
      </p:sp>
      <p:sp>
        <p:nvSpPr>
          <p:cNvPr id="828" name="Google Shape;828;p27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8"/>
          <p:cNvSpPr txBox="1">
            <a:spLocks noGrp="1"/>
          </p:cNvSpPr>
          <p:nvPr>
            <p:ph type="body" idx="1"/>
          </p:nvPr>
        </p:nvSpPr>
        <p:spPr>
          <a:xfrm>
            <a:off x="838199" y="5079438"/>
            <a:ext cx="10515602" cy="126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i="1"/>
              <a:t>Enable the ambitious LEAP research / education / knowledge-transfer goals.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i="1"/>
              <a:t>Transform infrastructure for collaboration in Data Science.</a:t>
            </a:r>
            <a:endParaRPr/>
          </a:p>
        </p:txBody>
      </p:sp>
      <p:pic>
        <p:nvPicPr>
          <p:cNvPr id="834" name="Google Shape;834;p28" descr="Picture 4"/>
          <p:cNvPicPr preferRelativeResize="0"/>
          <p:nvPr/>
        </p:nvPicPr>
        <p:blipFill rotWithShape="1">
          <a:blip r:embed="rId3">
            <a:alphaModFix/>
          </a:blip>
          <a:srcRect l="2131" t="1194" r="1297" b="3484"/>
          <a:stretch/>
        </p:blipFill>
        <p:spPr>
          <a:xfrm>
            <a:off x="3611088" y="1490806"/>
            <a:ext cx="5335275" cy="3018352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28"/>
          <p:cNvSpPr/>
          <p:nvPr/>
        </p:nvSpPr>
        <p:spPr>
          <a:xfrm>
            <a:off x="3890509" y="3795626"/>
            <a:ext cx="5641671" cy="1086931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8"/>
          <p:cNvSpPr txBox="1">
            <a:spLocks noGrp="1"/>
          </p:cNvSpPr>
          <p:nvPr>
            <p:ph type="title"/>
          </p:nvPr>
        </p:nvSpPr>
        <p:spPr>
          <a:xfrm>
            <a:off x="727546" y="133758"/>
            <a:ext cx="105156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4752"/>
              <a:buFont typeface="Verdana"/>
              <a:buNone/>
            </a:pPr>
            <a:r>
              <a:rPr lang="en-US" sz="4752"/>
              <a:t>LEAPangeo will transform science!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946903" y="1519238"/>
            <a:ext cx="6709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Associate Professor of Earth + Environmental Sciences, Columbia</a:t>
            </a:r>
            <a:endParaRPr/>
          </a:p>
          <a:p>
            <a:pPr marL="228600" lvl="0" indent="-228600" algn="l" rtl="0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PhD, Climate Physics + Chemistry, MIT</a:t>
            </a:r>
            <a:endParaRPr/>
          </a:p>
          <a:p>
            <a:pPr marL="0" lvl="0" indent="0" algn="l" rtl="0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endParaRPr sz="2500"/>
          </a:p>
          <a:p>
            <a:pPr marL="0" lvl="0" indent="0" algn="l" rtl="0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500" b="1">
                <a:solidFill>
                  <a:srgbClr val="0C343D"/>
                </a:solidFill>
              </a:rPr>
              <a:t>Expertise</a:t>
            </a:r>
            <a:endParaRPr/>
          </a:p>
          <a:p>
            <a:pPr marL="685800" lvl="1" indent="-228600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Ocean transport and mixing</a:t>
            </a:r>
            <a:endParaRPr/>
          </a:p>
          <a:p>
            <a:pPr marL="685800" lvl="1" indent="-228600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Ocean modeling</a:t>
            </a:r>
            <a:endParaRPr/>
          </a:p>
          <a:p>
            <a:pPr marL="685800" lvl="1" indent="-228600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Data analysis, visualization, cloud computing</a:t>
            </a:r>
            <a:endParaRPr/>
          </a:p>
          <a:p>
            <a:pPr marL="0" lvl="1" indent="457200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0" lvl="0" indent="0" algn="l" rtl="0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500" b="1">
                <a:solidFill>
                  <a:srgbClr val="0C343D"/>
                </a:solidFill>
              </a:rPr>
              <a:t>Notable Experience</a:t>
            </a:r>
            <a:endParaRPr/>
          </a:p>
          <a:p>
            <a:pPr marL="716972" lvl="1" indent="-259771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NASA SWOT Science Team </a:t>
            </a:r>
            <a:endParaRPr sz="2500"/>
          </a:p>
          <a:p>
            <a:pPr marL="685800" lvl="1" indent="-228600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Lead PI, Pangeo (NSF EarthCube Project)</a:t>
            </a:r>
            <a:endParaRPr/>
          </a:p>
        </p:txBody>
      </p:sp>
      <p:pic>
        <p:nvPicPr>
          <p:cNvPr id="101" name="Google Shape;101;p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27" y="1172728"/>
            <a:ext cx="4122439" cy="412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My Presentation Will Explain: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38200" y="2355010"/>
            <a:ext cx="10515600" cy="382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LEAPangeo—a shared data and computing platform—is needed to achieve LEAP’s goals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Architecture, development, and management of the platform 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 of this platform with research, education, and knowledge transfer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5</a:t>
            </a:fld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907826" y="3343008"/>
            <a:ext cx="13781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endParaRPr dirty="0"/>
          </a:p>
        </p:txBody>
      </p:sp>
      <p:sp>
        <p:nvSpPr>
          <p:cNvPr id="114" name="Google Shape;114;p5"/>
          <p:cNvSpPr txBox="1"/>
          <p:nvPr/>
        </p:nvSpPr>
        <p:spPr>
          <a:xfrm>
            <a:off x="8241388" y="3343008"/>
            <a:ext cx="3189065" cy="7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3402958" y="3343008"/>
            <a:ext cx="3575646" cy="7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206500" y="141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descr="north_atlantic_SST_low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301" y="1432560"/>
            <a:ext cx="6691398" cy="444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38200" y="9524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301" y="1432560"/>
            <a:ext cx="6691398" cy="444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7</a:t>
            </a:fld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6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10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34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58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2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6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30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54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8"/>
          <p:cNvCxnSpPr/>
          <p:nvPr/>
        </p:nvCxnSpPr>
        <p:spPr>
          <a:xfrm>
            <a:off x="637817" y="2600377"/>
            <a:ext cx="10112307" cy="1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4" name="Google Shape;144;p8"/>
          <p:cNvSpPr txBox="1"/>
          <p:nvPr/>
        </p:nvSpPr>
        <p:spPr>
          <a:xfrm>
            <a:off x="5524579" y="2516557"/>
            <a:ext cx="401204" cy="19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8</a:t>
            </a:fld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6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10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34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58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2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60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30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541" y="1534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6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10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34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58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2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60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30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541" y="2423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6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10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34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58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2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60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30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541" y="3312160"/>
            <a:ext cx="1179201" cy="7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6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10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34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258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2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60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30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north_atlantic_SST_high_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3541" y="4201159"/>
            <a:ext cx="1179201" cy="783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9"/>
          <p:cNvCxnSpPr/>
          <p:nvPr/>
        </p:nvCxnSpPr>
        <p:spPr>
          <a:xfrm rot="10800000" flipH="1">
            <a:off x="10996383" y="1568237"/>
            <a:ext cx="1" cy="345493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4" name="Google Shape;184;p9"/>
          <p:cNvSpPr txBox="1"/>
          <p:nvPr/>
        </p:nvSpPr>
        <p:spPr>
          <a:xfrm>
            <a:off x="10826261" y="3197012"/>
            <a:ext cx="487153" cy="1973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Depth</a:t>
            </a:r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101599" y="6413499"/>
            <a:ext cx="2844801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9</a:t>
            </a:fld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5400" b="0" i="0" u="none" strike="noStrike" cap="none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Why is climate data hard?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>
            <a:off x="5355426" y="5184508"/>
            <a:ext cx="15915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Widescreen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Helvetica Neue Light</vt:lpstr>
      <vt:lpstr>Helvetica Neue</vt:lpstr>
      <vt:lpstr>Verdana</vt:lpstr>
      <vt:lpstr>Anton</vt:lpstr>
      <vt:lpstr>Calibri</vt:lpstr>
      <vt:lpstr>Office Theme</vt:lpstr>
      <vt:lpstr>LEAPangeo: Shared Experimental Facilities</vt:lpstr>
      <vt:lpstr>Our Roadmap</vt:lpstr>
      <vt:lpstr>PowerPoint Presentation</vt:lpstr>
      <vt:lpstr>My Presentation Will Explain:</vt:lpstr>
      <vt:lpstr>Why is climate data hard?</vt:lpstr>
      <vt:lpstr>Why is climate data hard?</vt:lpstr>
      <vt:lpstr>Why is climate data hard?</vt:lpstr>
      <vt:lpstr>Why is climate data hard?</vt:lpstr>
      <vt:lpstr>Why is climate data hard?</vt:lpstr>
      <vt:lpstr>Why is climate data hard?</vt:lpstr>
      <vt:lpstr>Why is climate data hard?</vt:lpstr>
      <vt:lpstr>The Leap Data / Computing Challenge</vt:lpstr>
      <vt:lpstr>The Leap Data / Computing Challenge</vt:lpstr>
      <vt:lpstr>80/20 Rule of Data Science</vt:lpstr>
      <vt:lpstr>Status Quo in Data Science: The “Download Model”</vt:lpstr>
      <vt:lpstr>Status Quo in Data Science: The “Download Model”</vt:lpstr>
      <vt:lpstr>The Future of Data Science: Data-Proximate Computing</vt:lpstr>
      <vt:lpstr>A Community Platform for Big-Data Geoscience http://pangeo.io/</vt:lpstr>
      <vt:lpstr>                : Open Source, Community Development</vt:lpstr>
      <vt:lpstr>         : Real Scientists, Real Impacts</vt:lpstr>
      <vt:lpstr>+                = LEAPangeo</vt:lpstr>
      <vt:lpstr>LEAPangeo Architecture is Open and Modular</vt:lpstr>
      <vt:lpstr>Cloud + HPC: Complementary Tools</vt:lpstr>
      <vt:lpstr>LEAPangeo Supports Education and Research</vt:lpstr>
      <vt:lpstr>LEAPangeo Enables Knowledge Transfer</vt:lpstr>
      <vt:lpstr>Management for Success</vt:lpstr>
      <vt:lpstr>LEAPangeo is Sustainable</vt:lpstr>
      <vt:lpstr>LEAPangeo will transform science!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LEAPangeo: Shared Experimental Facilities</dc:title>
  <cp:lastModifiedBy>Marley D Bauce</cp:lastModifiedBy>
  <cp:revision>1</cp:revision>
  <dcterms:modified xsi:type="dcterms:W3CDTF">2020-09-17T23:06:43Z</dcterms:modified>
</cp:coreProperties>
</file>