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</p:sldIdLst>
  <p:sldSz cx="12192000" cy="6858000"/>
  <p:notesSz cx="6858000" cy="9144000"/>
  <p:embeddedFontLs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jLYsMBZ9/iipufvdxX+ELQAm8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350F3F-A4E6-42A1-B620-B55FC2BBC2B0}">
  <a:tblStyle styleId="{A2350F3F-A4E6-42A1-B620-B55FC2BBC2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73" Type="http://customschemas.google.com/relationships/presentationmetadata" Target="meta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8a86e91f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98a86e91f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6a0752a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96a0752a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87c59b514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987c59b514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6a0752ac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96a0752ac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6a0752ac4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96a0752ac4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6a0752ac4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96a0752ac4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6a0752ac4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96a0752ac4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6a0752ac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96a0752ac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6a0752ac4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96a0752ac4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78f44c2d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978f44c2d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87c59b514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987c59b514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6a0752ac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g96a0752ac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7ff7a41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97ff7a41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6a0752ac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96a0752ac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87c59b514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987c59b514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7ff7a41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97ff7a418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6a0752ac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0" name="Google Shape;380;g96a0752ac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6d67f317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96d67f317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6a0752ac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g96a0752ac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2" name="Google Shape;4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87c59b51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987c59b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96a0752ac4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g96a0752ac4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8864b4c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g98864b4c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8864b4c9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2" name="Google Shape;472;g98864b4c9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8864b4c9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98864b4c9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8864b4c9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g98864b4c9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7" name="Google Shape;5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6a0752ac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1" name="Google Shape;541;g96a0752ac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6a0752ac4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96a0752ac4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6" name="Google Shape;5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96a0752ac4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g96a0752ac4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6c13111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96c13111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816215fb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g9816215fb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816215fb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1" name="Google Shape;581;g9816215fb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816215fbd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8" name="Google Shape;588;g9816215fb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5" name="Google Shape;5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3" name="Google Shape;6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8" name="Google Shape;62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6d67f317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96d67f31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8a86e91f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98a86e91f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a0752ac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96a0752ac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6a0752ac4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96a0752ac4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2">
            <a:alphaModFix/>
          </a:blip>
          <a:srcRect b="4509"/>
          <a:stretch/>
        </p:blipFill>
        <p:spPr>
          <a:xfrm>
            <a:off x="0" y="0"/>
            <a:ext cx="12192000" cy="68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5781964" y="4479491"/>
            <a:ext cx="61329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9236"/>
            <a:ext cx="12268200" cy="684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2">
  <p:cSld name="OBJECT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98a86e91f2_0_93"/>
          <p:cNvPicPr preferRelativeResize="0"/>
          <p:nvPr/>
        </p:nvPicPr>
        <p:blipFill rotWithShape="1">
          <a:blip r:embed="rId2">
            <a:alphaModFix/>
          </a:blip>
          <a:srcRect t="5802"/>
          <a:stretch/>
        </p:blipFill>
        <p:spPr>
          <a:xfrm>
            <a:off x="0" y="9236"/>
            <a:ext cx="12268200" cy="684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g98a86e91f2_0_93"/>
          <p:cNvSpPr txBox="1">
            <a:spLocks noGrp="1"/>
          </p:cNvSpPr>
          <p:nvPr>
            <p:ph type="body" idx="1"/>
          </p:nvPr>
        </p:nvSpPr>
        <p:spPr>
          <a:xfrm>
            <a:off x="838200" y="1254369"/>
            <a:ext cx="10515600" cy="49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Arial Hebrew"/>
                <a:ea typeface="Arial Hebrew"/>
                <a:cs typeface="Arial Hebrew"/>
                <a:sym typeface="Arial Hebre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g98a86e91f2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98a86e91f2_0_93"/>
          <p:cNvSpPr txBox="1">
            <a:spLocks noGrp="1"/>
          </p:cNvSpPr>
          <p:nvPr>
            <p:ph type="sldNum" idx="12"/>
          </p:nvPr>
        </p:nvSpPr>
        <p:spPr>
          <a:xfrm>
            <a:off x="110413" y="64123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g"/><Relationship Id="rId3" Type="http://schemas.openxmlformats.org/officeDocument/2006/relationships/image" Target="../media/image9.jpg"/><Relationship Id="rId21" Type="http://schemas.openxmlformats.org/officeDocument/2006/relationships/image" Target="../media/image27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g"/><Relationship Id="rId30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7036398" y="2235138"/>
            <a:ext cx="4954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400"/>
              <a:t>Management + Administration</a:t>
            </a:r>
            <a:endParaRPr sz="4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8a86e91f2_0_111"/>
          <p:cNvSpPr txBox="1">
            <a:spLocks noGrp="1"/>
          </p:cNvSpPr>
          <p:nvPr>
            <p:ph type="title"/>
          </p:nvPr>
        </p:nvSpPr>
        <p:spPr>
          <a:xfrm>
            <a:off x="838200" y="265094"/>
            <a:ext cx="105156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800"/>
              <a:t>Governance structure implements Vision through the 5 Convergence Strategies</a:t>
            </a:r>
            <a:endParaRPr sz="3600"/>
          </a:p>
        </p:txBody>
      </p:sp>
      <p:sp>
        <p:nvSpPr>
          <p:cNvPr id="207" name="Google Shape;207;g98a86e91f2_0_11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98a86e91f2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238" y="1488600"/>
            <a:ext cx="7803524" cy="44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98a86e91f2_0_111"/>
          <p:cNvSpPr txBox="1"/>
          <p:nvPr/>
        </p:nvSpPr>
        <p:spPr>
          <a:xfrm>
            <a:off x="674850" y="3490900"/>
            <a:ext cx="1730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CS2:</a:t>
            </a: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 Create next-generation algorithms</a:t>
            </a:r>
            <a:endParaRPr sz="14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98a86e91f2_0_111"/>
          <p:cNvSpPr txBox="1"/>
          <p:nvPr/>
        </p:nvSpPr>
        <p:spPr>
          <a:xfrm>
            <a:off x="2862425" y="1934775"/>
            <a:ext cx="2914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CS4: </a:t>
            </a: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Equitably + inclusively train climate data scientists</a:t>
            </a:r>
            <a:endParaRPr sz="14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98a86e91f2_0_111"/>
          <p:cNvSpPr txBox="1"/>
          <p:nvPr/>
        </p:nvSpPr>
        <p:spPr>
          <a:xfrm>
            <a:off x="9657400" y="3411363"/>
            <a:ext cx="15504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CS5</a:t>
            </a: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: Establish bidirectional knowledge transfer</a:t>
            </a:r>
            <a:endParaRPr sz="14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98a86e91f2_0_111"/>
          <p:cNvSpPr txBox="1"/>
          <p:nvPr/>
        </p:nvSpPr>
        <p:spPr>
          <a:xfrm>
            <a:off x="5863175" y="4045300"/>
            <a:ext cx="1812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CS3</a:t>
            </a: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: Develop </a:t>
            </a:r>
            <a:b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next generation CESM</a:t>
            </a:r>
            <a:endParaRPr sz="14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98a86e91f2_0_111"/>
          <p:cNvSpPr txBox="1"/>
          <p:nvPr/>
        </p:nvSpPr>
        <p:spPr>
          <a:xfrm>
            <a:off x="4589900" y="5676925"/>
            <a:ext cx="4706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CS1: </a:t>
            </a: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Revolutionize geoscience data infrastructure</a:t>
            </a:r>
            <a:endParaRPr sz="14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6a0752ac4_0_16"/>
          <p:cNvSpPr txBox="1">
            <a:spLocks noGrp="1"/>
          </p:cNvSpPr>
          <p:nvPr>
            <p:ph type="title"/>
          </p:nvPr>
        </p:nvSpPr>
        <p:spPr>
          <a:xfrm>
            <a:off x="848473" y="109878"/>
            <a:ext cx="112443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400" b="1"/>
              <a:t>LEAP governance is shared + distributed</a:t>
            </a:r>
            <a:endParaRPr sz="3400" b="1">
              <a:solidFill>
                <a:srgbClr val="FF0000"/>
              </a:solidFill>
            </a:endParaRPr>
          </a:p>
        </p:txBody>
      </p:sp>
      <p:sp>
        <p:nvSpPr>
          <p:cNvPr id="219" name="Google Shape;219;g96a0752ac4_0_16"/>
          <p:cNvSpPr/>
          <p:nvPr/>
        </p:nvSpPr>
        <p:spPr>
          <a:xfrm>
            <a:off x="9568075" y="3180529"/>
            <a:ext cx="1404600" cy="43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96a0752ac4_0_16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pSp>
        <p:nvGrpSpPr>
          <p:cNvPr id="221" name="Google Shape;221;g96a0752ac4_0_16"/>
          <p:cNvGrpSpPr/>
          <p:nvPr/>
        </p:nvGrpSpPr>
        <p:grpSpPr>
          <a:xfrm>
            <a:off x="1885050" y="918000"/>
            <a:ext cx="8523450" cy="4994199"/>
            <a:chOff x="1885050" y="918000"/>
            <a:chExt cx="8523450" cy="4994199"/>
          </a:xfrm>
        </p:grpSpPr>
        <p:pic>
          <p:nvPicPr>
            <p:cNvPr id="222" name="Google Shape;222;g96a0752ac4_0_16"/>
            <p:cNvPicPr preferRelativeResize="0"/>
            <p:nvPr/>
          </p:nvPicPr>
          <p:blipFill rotWithShape="1">
            <a:blip r:embed="rId3">
              <a:alphaModFix/>
            </a:blip>
            <a:srcRect l="17743" t="11616" r="4192" b="10313"/>
            <a:stretch/>
          </p:blipFill>
          <p:spPr>
            <a:xfrm>
              <a:off x="1885050" y="918000"/>
              <a:ext cx="8421899" cy="4994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g96a0752ac4_0_16"/>
            <p:cNvSpPr/>
            <p:nvPr/>
          </p:nvSpPr>
          <p:spPr>
            <a:xfrm>
              <a:off x="8896500" y="3005100"/>
              <a:ext cx="1512000" cy="437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87c59b514_2_75"/>
          <p:cNvSpPr txBox="1">
            <a:spLocks noGrp="1"/>
          </p:cNvSpPr>
          <p:nvPr>
            <p:ph type="title"/>
          </p:nvPr>
        </p:nvSpPr>
        <p:spPr>
          <a:xfrm>
            <a:off x="838200" y="89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Governance Committees</a:t>
            </a:r>
            <a:endParaRPr sz="3600" b="1"/>
          </a:p>
        </p:txBody>
      </p:sp>
      <p:sp>
        <p:nvSpPr>
          <p:cNvPr id="229" name="Google Shape;229;g987c59b514_2_75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30" name="Google Shape;230;g987c59b514_2_75"/>
          <p:cNvPicPr preferRelativeResize="0"/>
          <p:nvPr/>
        </p:nvPicPr>
        <p:blipFill rotWithShape="1">
          <a:blip r:embed="rId3">
            <a:alphaModFix/>
          </a:blip>
          <a:srcRect l="6030" t="4226" r="6571" b="3885"/>
          <a:stretch/>
        </p:blipFill>
        <p:spPr>
          <a:xfrm>
            <a:off x="2295826" y="1194301"/>
            <a:ext cx="7600349" cy="474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6a0752ac4_0_310"/>
          <p:cNvSpPr txBox="1">
            <a:spLocks noGrp="1"/>
          </p:cNvSpPr>
          <p:nvPr>
            <p:ph type="title"/>
          </p:nvPr>
        </p:nvSpPr>
        <p:spPr>
          <a:xfrm>
            <a:off x="842350" y="0"/>
            <a:ext cx="1074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Director’s Responsibilities</a:t>
            </a:r>
            <a:endParaRPr sz="3600" b="1"/>
          </a:p>
        </p:txBody>
      </p:sp>
      <p:grpSp>
        <p:nvGrpSpPr>
          <p:cNvPr id="236" name="Google Shape;236;g96a0752ac4_0_310"/>
          <p:cNvGrpSpPr/>
          <p:nvPr/>
        </p:nvGrpSpPr>
        <p:grpSpPr>
          <a:xfrm>
            <a:off x="2250819" y="1194568"/>
            <a:ext cx="6854762" cy="3015760"/>
            <a:chOff x="3090775" y="1182950"/>
            <a:chExt cx="5423500" cy="2386075"/>
          </a:xfrm>
        </p:grpSpPr>
        <p:pic>
          <p:nvPicPr>
            <p:cNvPr id="237" name="Google Shape;237;g96a0752ac4_0_310"/>
            <p:cNvPicPr preferRelativeResize="0"/>
            <p:nvPr/>
          </p:nvPicPr>
          <p:blipFill rotWithShape="1">
            <a:blip r:embed="rId3">
              <a:alphaModFix/>
            </a:blip>
            <a:srcRect l="30960" t="9925" r="24485" b="55452"/>
            <a:stretch/>
          </p:blipFill>
          <p:spPr>
            <a:xfrm>
              <a:off x="3124913" y="1182950"/>
              <a:ext cx="5155176" cy="2374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g96a0752ac4_0_310"/>
            <p:cNvSpPr/>
            <p:nvPr/>
          </p:nvSpPr>
          <p:spPr>
            <a:xfrm>
              <a:off x="3090775" y="2332650"/>
              <a:ext cx="5481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96a0752ac4_0_310"/>
            <p:cNvSpPr/>
            <p:nvPr/>
          </p:nvSpPr>
          <p:spPr>
            <a:xfrm>
              <a:off x="4630325" y="2974125"/>
              <a:ext cx="198300" cy="5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96a0752ac4_0_310"/>
            <p:cNvSpPr/>
            <p:nvPr/>
          </p:nvSpPr>
          <p:spPr>
            <a:xfrm>
              <a:off x="7627775" y="2332650"/>
              <a:ext cx="8865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g96a0752ac4_0_310"/>
          <p:cNvSpPr/>
          <p:nvPr/>
        </p:nvSpPr>
        <p:spPr>
          <a:xfrm>
            <a:off x="1947775" y="1959425"/>
            <a:ext cx="3009000" cy="246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96a0752ac4_0_310"/>
          <p:cNvSpPr/>
          <p:nvPr/>
        </p:nvSpPr>
        <p:spPr>
          <a:xfrm>
            <a:off x="4128800" y="2569696"/>
            <a:ext cx="5038500" cy="17835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96a0752ac4_0_310"/>
          <p:cNvSpPr txBox="1"/>
          <p:nvPr/>
        </p:nvSpPr>
        <p:spPr>
          <a:xfrm>
            <a:off x="3302550" y="4487525"/>
            <a:ext cx="5586900" cy="1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Center Director + Diversity Co-Director Gentine</a:t>
            </a:r>
            <a:endParaRPr sz="18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Chairs Executive Committee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Liaises with NSF + Partners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Co-Leads Broadening Participation Programs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Insures Integration of all Convergence Strategies (CS)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96a0752ac4_0_31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6a0752ac4_0_372"/>
          <p:cNvSpPr txBox="1">
            <a:spLocks noGrp="1"/>
          </p:cNvSpPr>
          <p:nvPr>
            <p:ph type="title"/>
          </p:nvPr>
        </p:nvSpPr>
        <p:spPr>
          <a:xfrm>
            <a:off x="842350" y="0"/>
            <a:ext cx="1088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Deputy Director’s Responsibilities</a:t>
            </a:r>
            <a:endParaRPr sz="5700"/>
          </a:p>
        </p:txBody>
      </p:sp>
      <p:grpSp>
        <p:nvGrpSpPr>
          <p:cNvPr id="250" name="Google Shape;250;g96a0752ac4_0_372"/>
          <p:cNvGrpSpPr/>
          <p:nvPr/>
        </p:nvGrpSpPr>
        <p:grpSpPr>
          <a:xfrm>
            <a:off x="2250819" y="1194568"/>
            <a:ext cx="6854762" cy="3015760"/>
            <a:chOff x="3090775" y="1182950"/>
            <a:chExt cx="5423500" cy="2386075"/>
          </a:xfrm>
        </p:grpSpPr>
        <p:pic>
          <p:nvPicPr>
            <p:cNvPr id="251" name="Google Shape;251;g96a0752ac4_0_372"/>
            <p:cNvPicPr preferRelativeResize="0"/>
            <p:nvPr/>
          </p:nvPicPr>
          <p:blipFill rotWithShape="1">
            <a:blip r:embed="rId3">
              <a:alphaModFix/>
            </a:blip>
            <a:srcRect l="30960" t="9925" r="24485" b="55452"/>
            <a:stretch/>
          </p:blipFill>
          <p:spPr>
            <a:xfrm>
              <a:off x="3124913" y="1182950"/>
              <a:ext cx="5155176" cy="2374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g96a0752ac4_0_372"/>
            <p:cNvSpPr/>
            <p:nvPr/>
          </p:nvSpPr>
          <p:spPr>
            <a:xfrm>
              <a:off x="3090775" y="2332650"/>
              <a:ext cx="5481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96a0752ac4_0_372"/>
            <p:cNvSpPr/>
            <p:nvPr/>
          </p:nvSpPr>
          <p:spPr>
            <a:xfrm>
              <a:off x="4630325" y="2974125"/>
              <a:ext cx="198300" cy="5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96a0752ac4_0_372"/>
            <p:cNvSpPr/>
            <p:nvPr/>
          </p:nvSpPr>
          <p:spPr>
            <a:xfrm>
              <a:off x="7627775" y="2332650"/>
              <a:ext cx="8865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g96a0752ac4_0_372"/>
          <p:cNvSpPr txBox="1"/>
          <p:nvPr/>
        </p:nvSpPr>
        <p:spPr>
          <a:xfrm>
            <a:off x="3971400" y="4487522"/>
            <a:ext cx="424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Deputy Director McKinley</a:t>
            </a:r>
            <a:endParaRPr sz="18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Coordinates Research Activities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Ensures Research + Education Integration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Co-Chairs Convergence Subcommittee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Supervises CS2 (algorithms) + CS3 (CESM)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96a0752ac4_0_372"/>
          <p:cNvSpPr/>
          <p:nvPr/>
        </p:nvSpPr>
        <p:spPr>
          <a:xfrm>
            <a:off x="2049265" y="2367650"/>
            <a:ext cx="1789618" cy="197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96a0752ac4_0_372"/>
          <p:cNvSpPr/>
          <p:nvPr/>
        </p:nvSpPr>
        <p:spPr>
          <a:xfrm>
            <a:off x="4794305" y="2569696"/>
            <a:ext cx="4723500" cy="18183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96a0752ac4_0_37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9" name="Google Shape;259;g96a0752ac4_0_372"/>
          <p:cNvSpPr/>
          <p:nvPr/>
        </p:nvSpPr>
        <p:spPr>
          <a:xfrm>
            <a:off x="3055830" y="3458434"/>
            <a:ext cx="1913324" cy="10711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6a0752ac4_0_382"/>
          <p:cNvSpPr txBox="1">
            <a:spLocks noGrp="1"/>
          </p:cNvSpPr>
          <p:nvPr>
            <p:ph type="title"/>
          </p:nvPr>
        </p:nvSpPr>
        <p:spPr>
          <a:xfrm>
            <a:off x="842350" y="0"/>
            <a:ext cx="11015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Chief Convergence Officer + Education Director Responsibilities</a:t>
            </a:r>
            <a:endParaRPr sz="5700"/>
          </a:p>
        </p:txBody>
      </p:sp>
      <p:sp>
        <p:nvSpPr>
          <p:cNvPr id="265" name="Google Shape;265;g96a0752ac4_0_382"/>
          <p:cNvSpPr txBox="1"/>
          <p:nvPr/>
        </p:nvSpPr>
        <p:spPr>
          <a:xfrm>
            <a:off x="3000450" y="4487525"/>
            <a:ext cx="61911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Chief Convergence Officer + Education Director Zheng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Oversees All Educational Programs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Supervises Evaluation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Co-Chairs Convergence Subcommittee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Co-Supervises CS4 (training + broader impacts) with Cogburn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g96a0752ac4_0_382"/>
          <p:cNvGrpSpPr/>
          <p:nvPr/>
        </p:nvGrpSpPr>
        <p:grpSpPr>
          <a:xfrm>
            <a:off x="2250819" y="1194568"/>
            <a:ext cx="6854762" cy="3015760"/>
            <a:chOff x="3090775" y="1182950"/>
            <a:chExt cx="5423500" cy="2386075"/>
          </a:xfrm>
        </p:grpSpPr>
        <p:pic>
          <p:nvPicPr>
            <p:cNvPr id="267" name="Google Shape;267;g96a0752ac4_0_382"/>
            <p:cNvPicPr preferRelativeResize="0"/>
            <p:nvPr/>
          </p:nvPicPr>
          <p:blipFill rotWithShape="1">
            <a:blip r:embed="rId3">
              <a:alphaModFix/>
            </a:blip>
            <a:srcRect l="30960" t="9925" r="24485" b="55452"/>
            <a:stretch/>
          </p:blipFill>
          <p:spPr>
            <a:xfrm>
              <a:off x="3124913" y="1182950"/>
              <a:ext cx="5155176" cy="2374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g96a0752ac4_0_382"/>
            <p:cNvSpPr/>
            <p:nvPr/>
          </p:nvSpPr>
          <p:spPr>
            <a:xfrm>
              <a:off x="3090775" y="2332650"/>
              <a:ext cx="5481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96a0752ac4_0_382"/>
            <p:cNvSpPr/>
            <p:nvPr/>
          </p:nvSpPr>
          <p:spPr>
            <a:xfrm>
              <a:off x="4630325" y="2974125"/>
              <a:ext cx="198300" cy="5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96a0752ac4_0_382"/>
            <p:cNvSpPr/>
            <p:nvPr/>
          </p:nvSpPr>
          <p:spPr>
            <a:xfrm>
              <a:off x="7627775" y="2332650"/>
              <a:ext cx="8865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g96a0752ac4_0_382"/>
          <p:cNvSpPr/>
          <p:nvPr/>
        </p:nvSpPr>
        <p:spPr>
          <a:xfrm>
            <a:off x="4770275" y="2565925"/>
            <a:ext cx="4070400" cy="1691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96a0752ac4_0_38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a0752ac4_0_392"/>
          <p:cNvSpPr txBox="1">
            <a:spLocks noGrp="1"/>
          </p:cNvSpPr>
          <p:nvPr>
            <p:ph type="title"/>
          </p:nvPr>
        </p:nvSpPr>
        <p:spPr>
          <a:xfrm>
            <a:off x="842350" y="0"/>
            <a:ext cx="9671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Data + Computation Director’s Responsibilities</a:t>
            </a:r>
            <a:endParaRPr sz="5700"/>
          </a:p>
        </p:txBody>
      </p:sp>
      <p:sp>
        <p:nvSpPr>
          <p:cNvPr id="278" name="Google Shape;278;g96a0752ac4_0_392"/>
          <p:cNvSpPr txBox="1"/>
          <p:nvPr/>
        </p:nvSpPr>
        <p:spPr>
          <a:xfrm>
            <a:off x="3626250" y="4456052"/>
            <a:ext cx="49395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Data + Computation Director Abernathey</a:t>
            </a:r>
            <a:endParaRPr sz="18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Oversees LEAPangeo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Supervises Two Staff Engineers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Ensures Integration of Data Infrastructure + R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esearch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Co-supervises CS1 (LEAPangeo)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g96a0752ac4_0_392"/>
          <p:cNvGrpSpPr/>
          <p:nvPr/>
        </p:nvGrpSpPr>
        <p:grpSpPr>
          <a:xfrm>
            <a:off x="2250819" y="1194568"/>
            <a:ext cx="6854762" cy="3015760"/>
            <a:chOff x="3090775" y="1182950"/>
            <a:chExt cx="5423500" cy="2386075"/>
          </a:xfrm>
        </p:grpSpPr>
        <p:pic>
          <p:nvPicPr>
            <p:cNvPr id="280" name="Google Shape;280;g96a0752ac4_0_392"/>
            <p:cNvPicPr preferRelativeResize="0"/>
            <p:nvPr/>
          </p:nvPicPr>
          <p:blipFill rotWithShape="1">
            <a:blip r:embed="rId3">
              <a:alphaModFix/>
            </a:blip>
            <a:srcRect l="30960" t="9925" r="24485" b="55452"/>
            <a:stretch/>
          </p:blipFill>
          <p:spPr>
            <a:xfrm>
              <a:off x="3124913" y="1182950"/>
              <a:ext cx="5155176" cy="2374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96a0752ac4_0_392"/>
            <p:cNvSpPr/>
            <p:nvPr/>
          </p:nvSpPr>
          <p:spPr>
            <a:xfrm>
              <a:off x="3090775" y="2332650"/>
              <a:ext cx="5481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96a0752ac4_0_392"/>
            <p:cNvSpPr/>
            <p:nvPr/>
          </p:nvSpPr>
          <p:spPr>
            <a:xfrm>
              <a:off x="4630325" y="2974125"/>
              <a:ext cx="198300" cy="5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96a0752ac4_0_392"/>
            <p:cNvSpPr/>
            <p:nvPr/>
          </p:nvSpPr>
          <p:spPr>
            <a:xfrm>
              <a:off x="7627775" y="2332650"/>
              <a:ext cx="8865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g96a0752ac4_0_392"/>
          <p:cNvSpPr/>
          <p:nvPr/>
        </p:nvSpPr>
        <p:spPr>
          <a:xfrm>
            <a:off x="6146538" y="2635900"/>
            <a:ext cx="2006100" cy="18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96a0752ac4_0_392"/>
          <p:cNvSpPr/>
          <p:nvPr/>
        </p:nvSpPr>
        <p:spPr>
          <a:xfrm>
            <a:off x="6986300" y="2577575"/>
            <a:ext cx="1924500" cy="180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96a0752ac4_0_39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7" name="Google Shape;287;g96a0752ac4_0_392"/>
          <p:cNvSpPr/>
          <p:nvPr/>
        </p:nvSpPr>
        <p:spPr>
          <a:xfrm>
            <a:off x="4720281" y="3101546"/>
            <a:ext cx="914400" cy="2100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6a0752ac4_0_402"/>
          <p:cNvSpPr txBox="1">
            <a:spLocks noGrp="1"/>
          </p:cNvSpPr>
          <p:nvPr>
            <p:ph type="title"/>
          </p:nvPr>
        </p:nvSpPr>
        <p:spPr>
          <a:xfrm>
            <a:off x="842350" y="0"/>
            <a:ext cx="9671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>
                <a:solidFill>
                  <a:srgbClr val="1B285E"/>
                </a:solidFill>
              </a:rPr>
              <a:t>Chief Equity Officer + Knowledge Transfer </a:t>
            </a:r>
            <a:r>
              <a:rPr lang="en-US" sz="3600" b="1"/>
              <a:t>Director’s Responsibilities</a:t>
            </a:r>
            <a:endParaRPr sz="5700" b="1"/>
          </a:p>
        </p:txBody>
      </p:sp>
      <p:sp>
        <p:nvSpPr>
          <p:cNvPr id="293" name="Google Shape;293;g96a0752ac4_0_402"/>
          <p:cNvSpPr txBox="1"/>
          <p:nvPr/>
        </p:nvSpPr>
        <p:spPr>
          <a:xfrm>
            <a:off x="2699700" y="4347575"/>
            <a:ext cx="67926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Chief Equity Officer + Knowledge Transfer Director Cogburn</a:t>
            </a:r>
            <a:endParaRPr sz="18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Chairs Knowledge Transfer Subcommittee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Oversees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 Assessment of Center +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Recruitment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Co-supervises CS4 (training + broader impact) with Zheng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Co-supervises CS5 (knowledge transfer) with Burbano + Revkin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g96a0752ac4_0_402"/>
          <p:cNvGrpSpPr/>
          <p:nvPr/>
        </p:nvGrpSpPr>
        <p:grpSpPr>
          <a:xfrm>
            <a:off x="2250819" y="1194568"/>
            <a:ext cx="6854762" cy="3015760"/>
            <a:chOff x="3090775" y="1182950"/>
            <a:chExt cx="5423500" cy="2386075"/>
          </a:xfrm>
        </p:grpSpPr>
        <p:pic>
          <p:nvPicPr>
            <p:cNvPr id="295" name="Google Shape;295;g96a0752ac4_0_402"/>
            <p:cNvPicPr preferRelativeResize="0"/>
            <p:nvPr/>
          </p:nvPicPr>
          <p:blipFill rotWithShape="1">
            <a:blip r:embed="rId3">
              <a:alphaModFix/>
            </a:blip>
            <a:srcRect l="30960" t="9925" r="24485" b="55452"/>
            <a:stretch/>
          </p:blipFill>
          <p:spPr>
            <a:xfrm>
              <a:off x="3124913" y="1182950"/>
              <a:ext cx="5155176" cy="2374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g96a0752ac4_0_402"/>
            <p:cNvSpPr/>
            <p:nvPr/>
          </p:nvSpPr>
          <p:spPr>
            <a:xfrm>
              <a:off x="3090775" y="2332650"/>
              <a:ext cx="5481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96a0752ac4_0_402"/>
            <p:cNvSpPr/>
            <p:nvPr/>
          </p:nvSpPr>
          <p:spPr>
            <a:xfrm>
              <a:off x="4630325" y="2974125"/>
              <a:ext cx="198300" cy="5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96a0752ac4_0_402"/>
            <p:cNvSpPr/>
            <p:nvPr/>
          </p:nvSpPr>
          <p:spPr>
            <a:xfrm>
              <a:off x="7627775" y="2332650"/>
              <a:ext cx="886500" cy="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g96a0752ac4_0_40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0" name="Google Shape;300;g96a0752ac4_0_402"/>
          <p:cNvSpPr/>
          <p:nvPr/>
        </p:nvSpPr>
        <p:spPr>
          <a:xfrm>
            <a:off x="4720281" y="3101546"/>
            <a:ext cx="914400" cy="2100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6a0752ac4_0_360"/>
          <p:cNvSpPr txBox="1">
            <a:spLocks noGrp="1"/>
          </p:cNvSpPr>
          <p:nvPr>
            <p:ph type="title"/>
          </p:nvPr>
        </p:nvSpPr>
        <p:spPr>
          <a:xfrm>
            <a:off x="334200" y="365125"/>
            <a:ext cx="1124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If needed, directorship succession is clear</a:t>
            </a:r>
            <a:endParaRPr sz="3600" b="1"/>
          </a:p>
        </p:txBody>
      </p:sp>
      <p:sp>
        <p:nvSpPr>
          <p:cNvPr id="306" name="Google Shape;306;g96a0752ac4_0_360"/>
          <p:cNvSpPr txBox="1">
            <a:spLocks noGrp="1"/>
          </p:cNvSpPr>
          <p:nvPr>
            <p:ph type="body" idx="1"/>
          </p:nvPr>
        </p:nvSpPr>
        <p:spPr>
          <a:xfrm>
            <a:off x="93300" y="1833450"/>
            <a:ext cx="120054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Lead PI Gentine is </a:t>
            </a:r>
            <a:r>
              <a:rPr lang="en-US" sz="2700" b="1">
                <a:solidFill>
                  <a:srgbClr val="0C343D"/>
                </a:solidFill>
              </a:rPr>
              <a:t>initial Center Director</a:t>
            </a:r>
            <a:endParaRPr sz="2700" b="1">
              <a:solidFill>
                <a:srgbClr val="0C343D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If Gentine must withdraw, </a:t>
            </a:r>
            <a:r>
              <a:rPr lang="en-US" sz="2700" b="1">
                <a:solidFill>
                  <a:srgbClr val="0C343D"/>
                </a:solidFill>
              </a:rPr>
              <a:t>Deputy Director McKinley</a:t>
            </a:r>
            <a:r>
              <a:rPr lang="en-US" sz="2700"/>
              <a:t> is Center Director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If McKinley must withdraw, </a:t>
            </a:r>
            <a:r>
              <a:rPr lang="en-US" sz="2700" b="1">
                <a:solidFill>
                  <a:srgbClr val="0C343D"/>
                </a:solidFill>
              </a:rPr>
              <a:t>Executive Committee votes</a:t>
            </a:r>
            <a:r>
              <a:rPr lang="en-US" sz="2700"/>
              <a:t> on six month-term Interim Center Director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At six months, </a:t>
            </a:r>
            <a:r>
              <a:rPr lang="en-US" sz="2700" b="1">
                <a:solidFill>
                  <a:srgbClr val="0C343D"/>
                </a:solidFill>
              </a:rPr>
              <a:t>full LEAP team votes</a:t>
            </a:r>
            <a:r>
              <a:rPr lang="en-US" sz="2700"/>
              <a:t> for permanent Center Director</a:t>
            </a:r>
            <a:endParaRPr sz="2700"/>
          </a:p>
        </p:txBody>
      </p:sp>
      <p:sp>
        <p:nvSpPr>
          <p:cNvPr id="307" name="Google Shape;307;g96a0752ac4_0_36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978f44c2d3_1_7"/>
          <p:cNvPicPr preferRelativeResize="0"/>
          <p:nvPr/>
        </p:nvPicPr>
        <p:blipFill rotWithShape="1">
          <a:blip r:embed="rId3">
            <a:alphaModFix/>
          </a:blip>
          <a:srcRect l="6030" t="4228" r="7821" b="5616"/>
          <a:stretch/>
        </p:blipFill>
        <p:spPr>
          <a:xfrm>
            <a:off x="1925150" y="835375"/>
            <a:ext cx="8267352" cy="513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978f44c2d3_1_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Governance Committees</a:t>
            </a:r>
            <a:endParaRPr sz="3600" b="1"/>
          </a:p>
        </p:txBody>
      </p:sp>
      <p:sp>
        <p:nvSpPr>
          <p:cNvPr id="314" name="Google Shape;314;g978f44c2d3_1_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8850" y="1280600"/>
            <a:ext cx="2380351" cy="23803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410" b="1"/>
              <a:t>LEAP PI + Co-PI team</a:t>
            </a:r>
            <a:endParaRPr b="1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8644" y="3537425"/>
            <a:ext cx="2308312" cy="2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0532" y="1316625"/>
            <a:ext cx="2308312" cy="2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6557" y="1316625"/>
            <a:ext cx="2308312" cy="2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9175" y="3525762"/>
            <a:ext cx="2647676" cy="23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987c59b514_2_90"/>
          <p:cNvPicPr preferRelativeResize="0"/>
          <p:nvPr/>
        </p:nvPicPr>
        <p:blipFill rotWithShape="1">
          <a:blip r:embed="rId3">
            <a:alphaModFix/>
          </a:blip>
          <a:srcRect l="5886" t="4913" r="7539" b="20303"/>
          <a:stretch/>
        </p:blipFill>
        <p:spPr>
          <a:xfrm>
            <a:off x="1439162" y="1194300"/>
            <a:ext cx="9313675" cy="4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987c59b514_2_90"/>
          <p:cNvSpPr txBox="1">
            <a:spLocks noGrp="1"/>
          </p:cNvSpPr>
          <p:nvPr>
            <p:ph type="title"/>
          </p:nvPr>
        </p:nvSpPr>
        <p:spPr>
          <a:xfrm>
            <a:off x="838200" y="89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Governance Committees</a:t>
            </a:r>
            <a:endParaRPr sz="3600" b="1"/>
          </a:p>
        </p:txBody>
      </p:sp>
      <p:sp>
        <p:nvSpPr>
          <p:cNvPr id="321" name="Google Shape;321;g987c59b514_2_90"/>
          <p:cNvSpPr/>
          <p:nvPr/>
        </p:nvSpPr>
        <p:spPr>
          <a:xfrm>
            <a:off x="1439150" y="1194296"/>
            <a:ext cx="2298600" cy="914700"/>
          </a:xfrm>
          <a:prstGeom prst="ellipse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987c59b514_2_9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96a0752ac4_0_32"/>
          <p:cNvPicPr preferRelativeResize="0"/>
          <p:nvPr/>
        </p:nvPicPr>
        <p:blipFill rotWithShape="1">
          <a:blip r:embed="rId3">
            <a:alphaModFix/>
          </a:blip>
          <a:srcRect l="1856" t="15983" r="69792" b="42564"/>
          <a:stretch/>
        </p:blipFill>
        <p:spPr>
          <a:xfrm>
            <a:off x="720100" y="1787900"/>
            <a:ext cx="5174501" cy="423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96a0752ac4_0_32"/>
          <p:cNvSpPr txBox="1">
            <a:spLocks noGrp="1"/>
          </p:cNvSpPr>
          <p:nvPr>
            <p:ph type="body" idx="1"/>
          </p:nvPr>
        </p:nvSpPr>
        <p:spPr>
          <a:xfrm>
            <a:off x="6430300" y="1211704"/>
            <a:ext cx="5978400" cy="4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Responsibilities</a:t>
            </a:r>
            <a:endParaRPr sz="25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Strategic planning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Distribution of funding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Partnership stewardship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Conflict resolution </a:t>
            </a:r>
            <a:endParaRPr sz="2000"/>
          </a:p>
          <a:p>
            <a:pPr marL="457200" lvl="0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Meets monthly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Equal voting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Chaired by Gentine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Staffed by Managing Director</a:t>
            </a:r>
            <a:endParaRPr sz="2400"/>
          </a:p>
        </p:txBody>
      </p:sp>
      <p:sp>
        <p:nvSpPr>
          <p:cNvPr id="329" name="Google Shape;329;g96a0752ac4_0_3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1250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Executive Committee is the primary decision-making body</a:t>
            </a:r>
            <a:endParaRPr sz="3600" b="1"/>
          </a:p>
        </p:txBody>
      </p:sp>
      <p:sp>
        <p:nvSpPr>
          <p:cNvPr id="330" name="Google Shape;330;g96a0752ac4_0_3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1" name="Google Shape;331;g96a0752ac4_0_32"/>
          <p:cNvSpPr txBox="1"/>
          <p:nvPr/>
        </p:nvSpPr>
        <p:spPr>
          <a:xfrm>
            <a:off x="2187750" y="1194725"/>
            <a:ext cx="22392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Membership</a:t>
            </a:r>
            <a:endParaRPr sz="21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97ff7a4183_0_4"/>
          <p:cNvPicPr preferRelativeResize="0"/>
          <p:nvPr/>
        </p:nvPicPr>
        <p:blipFill rotWithShape="1">
          <a:blip r:embed="rId3">
            <a:alphaModFix/>
          </a:blip>
          <a:srcRect l="5886" t="4913" r="7539" b="20303"/>
          <a:stretch/>
        </p:blipFill>
        <p:spPr>
          <a:xfrm>
            <a:off x="1439162" y="1194300"/>
            <a:ext cx="9313675" cy="4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97ff7a4183_0_4"/>
          <p:cNvSpPr txBox="1">
            <a:spLocks noGrp="1"/>
          </p:cNvSpPr>
          <p:nvPr>
            <p:ph type="title"/>
          </p:nvPr>
        </p:nvSpPr>
        <p:spPr>
          <a:xfrm>
            <a:off x="838200" y="89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Governance Committees</a:t>
            </a:r>
            <a:endParaRPr sz="3600" b="1"/>
          </a:p>
        </p:txBody>
      </p:sp>
      <p:sp>
        <p:nvSpPr>
          <p:cNvPr id="338" name="Google Shape;338;g97ff7a4183_0_4"/>
          <p:cNvSpPr/>
          <p:nvPr/>
        </p:nvSpPr>
        <p:spPr>
          <a:xfrm>
            <a:off x="1358150" y="3123304"/>
            <a:ext cx="2298600" cy="1696200"/>
          </a:xfrm>
          <a:prstGeom prst="ellipse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97ff7a4183_0_4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6a0752ac4_0_77"/>
          <p:cNvSpPr txBox="1">
            <a:spLocks noGrp="1"/>
          </p:cNvSpPr>
          <p:nvPr>
            <p:ph type="body" idx="1"/>
          </p:nvPr>
        </p:nvSpPr>
        <p:spPr>
          <a:xfrm>
            <a:off x="6056675" y="1325700"/>
            <a:ext cx="5591700" cy="4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Responsibilities</a:t>
            </a:r>
            <a:endParaRPr sz="2100" b="1">
              <a:solidFill>
                <a:srgbClr val="0C343D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Coordinates review of research and seed funding proposals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Reviews research progress and sets research priorities 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Integrates research + education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Plans </a:t>
            </a:r>
            <a:r>
              <a:rPr lang="en-US" sz="2000" i="1"/>
              <a:t>Convergence Luncheons</a:t>
            </a:r>
            <a:endParaRPr sz="2000" i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Meets monthly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Co-chaired by McKinley + Zheng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Staffed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by </a:t>
            </a:r>
            <a:r>
              <a:rPr lang="en-US" sz="2400"/>
              <a:t>Managing Director</a:t>
            </a:r>
            <a:endParaRPr sz="2400"/>
          </a:p>
        </p:txBody>
      </p:sp>
      <p:pic>
        <p:nvPicPr>
          <p:cNvPr id="345" name="Google Shape;345;g96a0752ac4_0_77"/>
          <p:cNvPicPr preferRelativeResize="0"/>
          <p:nvPr/>
        </p:nvPicPr>
        <p:blipFill rotWithShape="1">
          <a:blip r:embed="rId3">
            <a:alphaModFix/>
          </a:blip>
          <a:srcRect l="36647" t="41089" r="42550" b="30872"/>
          <a:stretch/>
        </p:blipFill>
        <p:spPr>
          <a:xfrm>
            <a:off x="1002900" y="1719796"/>
            <a:ext cx="4332577" cy="34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96a0752ac4_0_77"/>
          <p:cNvSpPr txBox="1"/>
          <p:nvPr/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Convergence Subcommittee integrates Research + Education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96a0752ac4_0_7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48" name="Google Shape;348;g96a0752ac4_0_77"/>
          <p:cNvSpPr txBox="1"/>
          <p:nvPr/>
        </p:nvSpPr>
        <p:spPr>
          <a:xfrm>
            <a:off x="2187750" y="1220325"/>
            <a:ext cx="22392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Membership</a:t>
            </a:r>
            <a:endParaRPr sz="21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87c59b514_2_38"/>
          <p:cNvSpPr txBox="1">
            <a:spLocks noGrp="1"/>
          </p:cNvSpPr>
          <p:nvPr>
            <p:ph type="body" idx="1"/>
          </p:nvPr>
        </p:nvSpPr>
        <p:spPr>
          <a:xfrm>
            <a:off x="6037000" y="1317963"/>
            <a:ext cx="5591700" cy="4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C343D"/>
                </a:solidFill>
              </a:rPr>
              <a:t>Membership</a:t>
            </a:r>
            <a:endParaRPr sz="2400" b="1">
              <a:solidFill>
                <a:srgbClr val="0C343D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6 Senior Personnel from all LEAP institutions</a:t>
            </a:r>
            <a:endParaRPr sz="24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1 student + 1 postdoc </a:t>
            </a:r>
            <a:endParaRPr sz="22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43D"/>
              </a:buClr>
              <a:buSzPts val="2400"/>
              <a:buChar char="•"/>
            </a:pPr>
            <a:r>
              <a:rPr lang="en-US" sz="2400"/>
              <a:t>Co-chaired by member of Convergence Subcommittee</a:t>
            </a:r>
            <a:endParaRPr sz="24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solidFill>
                  <a:srgbClr val="0C343D"/>
                </a:solidFill>
              </a:rPr>
              <a:t>Responsibility</a:t>
            </a:r>
            <a:endParaRPr sz="2400" b="1">
              <a:solidFill>
                <a:srgbClr val="0C343D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Rank proposed research + seed funding proposals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Meets every January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Staffed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by </a:t>
            </a:r>
            <a:r>
              <a:rPr lang="en-US" sz="2400"/>
              <a:t>Assistant Director</a:t>
            </a:r>
            <a:endParaRPr sz="2400"/>
          </a:p>
        </p:txBody>
      </p:sp>
      <p:sp>
        <p:nvSpPr>
          <p:cNvPr id="354" name="Google Shape;354;g987c59b514_2_38"/>
          <p:cNvSpPr txBox="1"/>
          <p:nvPr/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Formed annually, the Funding Review Panel will score proposed research 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987c59b514_2_38"/>
          <p:cNvSpPr txBox="1"/>
          <p:nvPr/>
        </p:nvSpPr>
        <p:spPr>
          <a:xfrm>
            <a:off x="433200" y="4585250"/>
            <a:ext cx="51987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Membership drawn from full LEAP team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annually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987c59b514_2_38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57" name="Google Shape;357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838200" y="20181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1913000" y="20181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2987800" y="20181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4062600" y="20181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842450" y="31455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1917250" y="31455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2992050" y="3145500"/>
            <a:ext cx="1074800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987c59b514_2_38"/>
          <p:cNvPicPr preferRelativeResize="0"/>
          <p:nvPr/>
        </p:nvPicPr>
        <p:blipFill rotWithShape="1">
          <a:blip r:embed="rId3">
            <a:alphaModFix/>
          </a:blip>
          <a:srcRect l="16784" r="17002" b="30544"/>
          <a:stretch/>
        </p:blipFill>
        <p:spPr>
          <a:xfrm>
            <a:off x="4066850" y="3145500"/>
            <a:ext cx="1074800" cy="112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987c59b514_2_38"/>
          <p:cNvSpPr/>
          <p:nvPr/>
        </p:nvSpPr>
        <p:spPr>
          <a:xfrm>
            <a:off x="433200" y="1705751"/>
            <a:ext cx="5016130" cy="2567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987c59b514_2_38"/>
          <p:cNvPicPr preferRelativeResize="0"/>
          <p:nvPr/>
        </p:nvPicPr>
        <p:blipFill rotWithShape="1">
          <a:blip r:embed="rId4">
            <a:alphaModFix/>
          </a:blip>
          <a:srcRect l="52464" t="67301" r="17093" b="21941"/>
          <a:stretch/>
        </p:blipFill>
        <p:spPr>
          <a:xfrm>
            <a:off x="312674" y="2059319"/>
            <a:ext cx="4824726" cy="10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987c59b514_2_38"/>
          <p:cNvPicPr preferRelativeResize="0"/>
          <p:nvPr/>
        </p:nvPicPr>
        <p:blipFill rotWithShape="1">
          <a:blip r:embed="rId4">
            <a:alphaModFix/>
          </a:blip>
          <a:srcRect l="52464" t="67301" r="17093" b="21941"/>
          <a:stretch/>
        </p:blipFill>
        <p:spPr>
          <a:xfrm>
            <a:off x="296974" y="3234094"/>
            <a:ext cx="4824726" cy="10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987c59b514_2_38"/>
          <p:cNvPicPr preferRelativeResize="0"/>
          <p:nvPr/>
        </p:nvPicPr>
        <p:blipFill rotWithShape="1">
          <a:blip r:embed="rId4">
            <a:alphaModFix/>
          </a:blip>
          <a:srcRect l="62139" t="67302" r="30902" b="21491"/>
          <a:stretch/>
        </p:blipFill>
        <p:spPr>
          <a:xfrm>
            <a:off x="796013" y="2061390"/>
            <a:ext cx="1102925" cy="10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987c59b514_2_38"/>
          <p:cNvPicPr preferRelativeResize="0"/>
          <p:nvPr/>
        </p:nvPicPr>
        <p:blipFill rotWithShape="1">
          <a:blip r:embed="rId4">
            <a:alphaModFix/>
          </a:blip>
          <a:srcRect l="62139" t="67302" r="30902" b="21491"/>
          <a:stretch/>
        </p:blipFill>
        <p:spPr>
          <a:xfrm>
            <a:off x="4059205" y="3229593"/>
            <a:ext cx="1102925" cy="10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97ff7a4183_0_11"/>
          <p:cNvPicPr preferRelativeResize="0"/>
          <p:nvPr/>
        </p:nvPicPr>
        <p:blipFill rotWithShape="1">
          <a:blip r:embed="rId3">
            <a:alphaModFix/>
          </a:blip>
          <a:srcRect l="5886" t="4913" r="7539" b="20303"/>
          <a:stretch/>
        </p:blipFill>
        <p:spPr>
          <a:xfrm>
            <a:off x="1439162" y="1194300"/>
            <a:ext cx="9313675" cy="4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97ff7a4183_0_11"/>
          <p:cNvSpPr txBox="1">
            <a:spLocks noGrp="1"/>
          </p:cNvSpPr>
          <p:nvPr>
            <p:ph type="title"/>
          </p:nvPr>
        </p:nvSpPr>
        <p:spPr>
          <a:xfrm>
            <a:off x="838200" y="89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Governance Committees</a:t>
            </a:r>
            <a:endParaRPr sz="3600" b="1"/>
          </a:p>
        </p:txBody>
      </p:sp>
      <p:sp>
        <p:nvSpPr>
          <p:cNvPr id="376" name="Google Shape;376;g97ff7a4183_0_1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77" name="Google Shape;377;g97ff7a4183_0_11"/>
          <p:cNvSpPr/>
          <p:nvPr/>
        </p:nvSpPr>
        <p:spPr>
          <a:xfrm>
            <a:off x="1358150" y="5200671"/>
            <a:ext cx="2298600" cy="914700"/>
          </a:xfrm>
          <a:prstGeom prst="ellipse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6a0752ac4_0_5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121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Knowledge Transfer Subcommittee drives DEI initiatives and engages stakeholders</a:t>
            </a:r>
            <a:endParaRPr sz="3600" b="1"/>
          </a:p>
        </p:txBody>
      </p:sp>
      <p:pic>
        <p:nvPicPr>
          <p:cNvPr id="383" name="Google Shape;383;g96a0752ac4_0_54"/>
          <p:cNvPicPr preferRelativeResize="0"/>
          <p:nvPr/>
        </p:nvPicPr>
        <p:blipFill rotWithShape="1">
          <a:blip r:embed="rId3">
            <a:alphaModFix/>
          </a:blip>
          <a:srcRect l="62366" t="40378" b="29399"/>
          <a:stretch/>
        </p:blipFill>
        <p:spPr>
          <a:xfrm>
            <a:off x="523575" y="1647038"/>
            <a:ext cx="5938200" cy="28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96a0752ac4_0_54"/>
          <p:cNvPicPr preferRelativeResize="0"/>
          <p:nvPr/>
        </p:nvPicPr>
        <p:blipFill rotWithShape="1">
          <a:blip r:embed="rId3">
            <a:alphaModFix/>
          </a:blip>
          <a:srcRect l="70780" t="40379" r="22490" b="44377"/>
          <a:stretch/>
        </p:blipFill>
        <p:spPr>
          <a:xfrm>
            <a:off x="786594" y="1626320"/>
            <a:ext cx="1061875" cy="142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96a0752ac4_0_54"/>
          <p:cNvPicPr preferRelativeResize="0"/>
          <p:nvPr/>
        </p:nvPicPr>
        <p:blipFill rotWithShape="1">
          <a:blip r:embed="rId3">
            <a:alphaModFix/>
          </a:blip>
          <a:srcRect l="64066" t="41459" r="29203" b="44377"/>
          <a:stretch/>
        </p:blipFill>
        <p:spPr>
          <a:xfrm>
            <a:off x="1848465" y="1735838"/>
            <a:ext cx="1061875" cy="13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96a0752ac4_0_54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87" name="Google Shape;387;g96a0752ac4_0_54"/>
          <p:cNvSpPr txBox="1"/>
          <p:nvPr/>
        </p:nvSpPr>
        <p:spPr>
          <a:xfrm>
            <a:off x="2232250" y="1142050"/>
            <a:ext cx="22392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Membership</a:t>
            </a:r>
            <a:endParaRPr sz="21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96a0752ac4_0_54"/>
          <p:cNvSpPr txBox="1"/>
          <p:nvPr/>
        </p:nvSpPr>
        <p:spPr>
          <a:xfrm>
            <a:off x="6174600" y="1325701"/>
            <a:ext cx="5877000" cy="4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en-US" sz="222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Responsibilities</a:t>
            </a:r>
            <a:endParaRPr sz="14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Establishes bidirectional dialogue with stakeholders</a:t>
            </a: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Governs </a:t>
            </a:r>
            <a:r>
              <a:rPr lang="en-US" sz="222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Storytellers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</a:t>
            </a:r>
            <a:endParaRPr sz="22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Plans 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 day for annual meeting, Translate-a-thon, Hackathon</a:t>
            </a:r>
            <a:endParaRPr sz="22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Anonymization for hiring + proposal funding</a:t>
            </a: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Meets monthly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Chaired b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y Cogburn</a:t>
            </a:r>
            <a:endParaRPr sz="22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</a:t>
            </a:r>
            <a:r>
              <a:rPr lang="en-US" sz="2220" b="1" i="0" u="none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220" b="1" i="0" u="none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corporate + public partners</a:t>
            </a:r>
            <a:endParaRPr sz="2220" b="1" i="0" u="none" strike="noStrike" cap="none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Staffed by Knowledge Transfer</a:t>
            </a:r>
            <a:b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Manager</a:t>
            </a: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6d67f317c_0_22"/>
          <p:cNvSpPr/>
          <p:nvPr/>
        </p:nvSpPr>
        <p:spPr>
          <a:xfrm>
            <a:off x="2295526" y="2057401"/>
            <a:ext cx="2971800" cy="514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96d67f317c_0_22"/>
          <p:cNvSpPr/>
          <p:nvPr/>
        </p:nvSpPr>
        <p:spPr>
          <a:xfrm>
            <a:off x="5229225" y="2364581"/>
            <a:ext cx="1425000" cy="340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96d67f317c_0_22"/>
          <p:cNvSpPr txBox="1">
            <a:spLocks noGrp="1"/>
          </p:cNvSpPr>
          <p:nvPr>
            <p:ph type="title"/>
          </p:nvPr>
        </p:nvSpPr>
        <p:spPr>
          <a:xfrm>
            <a:off x="723325" y="230268"/>
            <a:ext cx="10996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Director’s Council advises across academic institutions</a:t>
            </a:r>
            <a:endParaRPr sz="3600" b="1"/>
          </a:p>
        </p:txBody>
      </p:sp>
      <p:grpSp>
        <p:nvGrpSpPr>
          <p:cNvPr id="396" name="Google Shape;396;g96d67f317c_0_22"/>
          <p:cNvGrpSpPr/>
          <p:nvPr/>
        </p:nvGrpSpPr>
        <p:grpSpPr>
          <a:xfrm>
            <a:off x="927056" y="1511393"/>
            <a:ext cx="9419627" cy="4357878"/>
            <a:chOff x="152400" y="2072178"/>
            <a:chExt cx="6501675" cy="3007922"/>
          </a:xfrm>
        </p:grpSpPr>
        <p:pic>
          <p:nvPicPr>
            <p:cNvPr id="397" name="Google Shape;397;g96d67f317c_0_22"/>
            <p:cNvPicPr preferRelativeResize="0"/>
            <p:nvPr/>
          </p:nvPicPr>
          <p:blipFill rotWithShape="1">
            <a:blip r:embed="rId3">
              <a:alphaModFix/>
            </a:blip>
            <a:srcRect t="4275" r="29567" b="42341"/>
            <a:stretch/>
          </p:blipFill>
          <p:spPr>
            <a:xfrm>
              <a:off x="152400" y="2072178"/>
              <a:ext cx="6385867" cy="2871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96d67f317c_0_22"/>
            <p:cNvSpPr/>
            <p:nvPr/>
          </p:nvSpPr>
          <p:spPr>
            <a:xfrm>
              <a:off x="2887575" y="3636200"/>
              <a:ext cx="3766500" cy="144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96d67f317c_0_22"/>
            <p:cNvSpPr/>
            <p:nvPr/>
          </p:nvSpPr>
          <p:spPr>
            <a:xfrm>
              <a:off x="3021275" y="2473157"/>
              <a:ext cx="267300" cy="1216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g96d67f317c_0_22"/>
          <p:cNvSpPr/>
          <p:nvPr/>
        </p:nvSpPr>
        <p:spPr>
          <a:xfrm>
            <a:off x="8167575" y="1972100"/>
            <a:ext cx="2366400" cy="769200"/>
          </a:xfrm>
          <a:prstGeom prst="ellipse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96d67f317c_0_22"/>
          <p:cNvSpPr/>
          <p:nvPr/>
        </p:nvSpPr>
        <p:spPr>
          <a:xfrm>
            <a:off x="999400" y="2458300"/>
            <a:ext cx="3821700" cy="34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96d67f317c_0_2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03" name="Google Shape;403;g96d67f317c_0_22"/>
          <p:cNvPicPr preferRelativeResize="0"/>
          <p:nvPr/>
        </p:nvPicPr>
        <p:blipFill rotWithShape="1">
          <a:blip r:embed="rId4">
            <a:alphaModFix/>
          </a:blip>
          <a:srcRect l="52464" t="67301" r="17093" b="21941"/>
          <a:stretch/>
        </p:blipFill>
        <p:spPr>
          <a:xfrm>
            <a:off x="7030225" y="2894800"/>
            <a:ext cx="4824726" cy="10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96d67f317c_0_22"/>
          <p:cNvPicPr preferRelativeResize="0"/>
          <p:nvPr/>
        </p:nvPicPr>
        <p:blipFill rotWithShape="1">
          <a:blip r:embed="rId4">
            <a:alphaModFix/>
          </a:blip>
          <a:srcRect l="52464" t="67301" r="17093" b="21941"/>
          <a:stretch/>
        </p:blipFill>
        <p:spPr>
          <a:xfrm>
            <a:off x="7014525" y="4069575"/>
            <a:ext cx="4824726" cy="10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96d67f317c_0_22"/>
          <p:cNvSpPr txBox="1">
            <a:spLocks noGrp="1"/>
          </p:cNvSpPr>
          <p:nvPr>
            <p:ph type="body" idx="1"/>
          </p:nvPr>
        </p:nvSpPr>
        <p:spPr>
          <a:xfrm>
            <a:off x="1373791" y="2722807"/>
            <a:ext cx="5454000" cy="3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Membership</a:t>
            </a:r>
            <a:endParaRPr sz="2100" b="1">
              <a:solidFill>
                <a:srgbClr val="0C343D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6-8 executives across LEAP’s universities</a:t>
            </a:r>
            <a:endParaRPr sz="1900"/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Responsibilities</a:t>
            </a:r>
            <a:endParaRPr sz="2100" b="1">
              <a:solidFill>
                <a:srgbClr val="0C343D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March meeting for preliminary Annual Report</a:t>
            </a:r>
            <a:endParaRPr sz="1900"/>
          </a:p>
          <a:p>
            <a:pPr marL="457200" lvl="0" indent="-3492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Advises on institutional integration + removing barriers</a:t>
            </a:r>
            <a:endParaRPr sz="1900"/>
          </a:p>
          <a:p>
            <a:pPr marL="457200" lvl="0" indent="-3492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Staffed by Gentine, McKinley +</a:t>
            </a:r>
            <a:br>
              <a:rPr lang="en-US" sz="1900"/>
            </a:br>
            <a:r>
              <a:rPr lang="en-US" sz="1900"/>
              <a:t>Managing Director</a:t>
            </a:r>
            <a:endParaRPr sz="1900"/>
          </a:p>
          <a:p>
            <a:pPr marL="4572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1900" b="1">
              <a:solidFill>
                <a:srgbClr val="0C343D"/>
              </a:solidFill>
            </a:endParaRPr>
          </a:p>
        </p:txBody>
      </p:sp>
      <p:sp>
        <p:nvSpPr>
          <p:cNvPr id="406" name="Google Shape;406;g96d67f317c_0_22"/>
          <p:cNvSpPr/>
          <p:nvPr/>
        </p:nvSpPr>
        <p:spPr>
          <a:xfrm>
            <a:off x="7722900" y="4002465"/>
            <a:ext cx="3979500" cy="86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96d67f317c_0_22"/>
          <p:cNvSpPr/>
          <p:nvPr/>
        </p:nvSpPr>
        <p:spPr>
          <a:xfrm>
            <a:off x="7722900" y="2822594"/>
            <a:ext cx="3979500" cy="86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96d67f317c_0_22"/>
          <p:cNvPicPr preferRelativeResize="0"/>
          <p:nvPr/>
        </p:nvPicPr>
        <p:blipFill rotWithShape="1">
          <a:blip r:embed="rId4">
            <a:alphaModFix/>
          </a:blip>
          <a:srcRect l="62139" t="67302" r="30902" b="21491"/>
          <a:stretch/>
        </p:blipFill>
        <p:spPr>
          <a:xfrm>
            <a:off x="9648604" y="4065596"/>
            <a:ext cx="1102925" cy="10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96d67f317c_0_22"/>
          <p:cNvPicPr preferRelativeResize="0"/>
          <p:nvPr/>
        </p:nvPicPr>
        <p:blipFill rotWithShape="1">
          <a:blip r:embed="rId4">
            <a:alphaModFix/>
          </a:blip>
          <a:srcRect l="62139" t="67302" r="30902" b="21491"/>
          <a:stretch/>
        </p:blipFill>
        <p:spPr>
          <a:xfrm>
            <a:off x="10751529" y="2852575"/>
            <a:ext cx="1102925" cy="10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g96a0752ac4_0_118"/>
          <p:cNvGrpSpPr/>
          <p:nvPr/>
        </p:nvGrpSpPr>
        <p:grpSpPr>
          <a:xfrm>
            <a:off x="927056" y="1511393"/>
            <a:ext cx="9419627" cy="4357878"/>
            <a:chOff x="152400" y="2072178"/>
            <a:chExt cx="6501675" cy="3007922"/>
          </a:xfrm>
        </p:grpSpPr>
        <p:pic>
          <p:nvPicPr>
            <p:cNvPr id="415" name="Google Shape;415;g96a0752ac4_0_118"/>
            <p:cNvPicPr preferRelativeResize="0"/>
            <p:nvPr/>
          </p:nvPicPr>
          <p:blipFill rotWithShape="1">
            <a:blip r:embed="rId3">
              <a:alphaModFix/>
            </a:blip>
            <a:srcRect t="4275" r="29567" b="42341"/>
            <a:stretch/>
          </p:blipFill>
          <p:spPr>
            <a:xfrm>
              <a:off x="152400" y="2072178"/>
              <a:ext cx="6385867" cy="2871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g96a0752ac4_0_118"/>
            <p:cNvSpPr/>
            <p:nvPr/>
          </p:nvSpPr>
          <p:spPr>
            <a:xfrm>
              <a:off x="2887575" y="3636200"/>
              <a:ext cx="3766500" cy="144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96a0752ac4_0_118"/>
            <p:cNvSpPr/>
            <p:nvPr/>
          </p:nvSpPr>
          <p:spPr>
            <a:xfrm>
              <a:off x="3021275" y="2473157"/>
              <a:ext cx="267300" cy="1216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g96a0752ac4_0_118"/>
          <p:cNvSpPr/>
          <p:nvPr/>
        </p:nvSpPr>
        <p:spPr>
          <a:xfrm>
            <a:off x="5229225" y="2364581"/>
            <a:ext cx="1425000" cy="340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96a0752ac4_0_118"/>
          <p:cNvSpPr txBox="1">
            <a:spLocks noGrp="1"/>
          </p:cNvSpPr>
          <p:nvPr>
            <p:ph type="title"/>
          </p:nvPr>
        </p:nvSpPr>
        <p:spPr>
          <a:xfrm>
            <a:off x="863225" y="258168"/>
            <a:ext cx="10996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External Advisory Board evaluates LEAP and provides strategic advice</a:t>
            </a:r>
            <a:endParaRPr sz="3600" b="1"/>
          </a:p>
        </p:txBody>
      </p:sp>
      <p:sp>
        <p:nvSpPr>
          <p:cNvPr id="420" name="Google Shape;420;g96a0752ac4_0_118"/>
          <p:cNvSpPr/>
          <p:nvPr/>
        </p:nvSpPr>
        <p:spPr>
          <a:xfrm>
            <a:off x="999400" y="2458300"/>
            <a:ext cx="3821700" cy="34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96a0752ac4_0_118"/>
          <p:cNvSpPr/>
          <p:nvPr/>
        </p:nvSpPr>
        <p:spPr>
          <a:xfrm>
            <a:off x="8179100" y="1431700"/>
            <a:ext cx="2400900" cy="716400"/>
          </a:xfrm>
          <a:prstGeom prst="ellipse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96a0752ac4_0_118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23" name="Google Shape;423;g96a0752ac4_0_118"/>
          <p:cNvPicPr preferRelativeResize="0"/>
          <p:nvPr/>
        </p:nvPicPr>
        <p:blipFill rotWithShape="1">
          <a:blip r:embed="rId4">
            <a:alphaModFix/>
          </a:blip>
          <a:srcRect l="62139" t="67302" r="17095" b="21491"/>
          <a:stretch/>
        </p:blipFill>
        <p:spPr>
          <a:xfrm>
            <a:off x="7837750" y="2905475"/>
            <a:ext cx="3291249" cy="10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96a0752ac4_0_118"/>
          <p:cNvPicPr preferRelativeResize="0"/>
          <p:nvPr/>
        </p:nvPicPr>
        <p:blipFill rotWithShape="1">
          <a:blip r:embed="rId4">
            <a:alphaModFix/>
          </a:blip>
          <a:srcRect l="52464" t="67301" r="23953" b="21941"/>
          <a:stretch/>
        </p:blipFill>
        <p:spPr>
          <a:xfrm>
            <a:off x="7403275" y="4005500"/>
            <a:ext cx="3737752" cy="10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96a0752ac4_0_118"/>
          <p:cNvSpPr/>
          <p:nvPr/>
        </p:nvSpPr>
        <p:spPr>
          <a:xfrm>
            <a:off x="7951500" y="2875500"/>
            <a:ext cx="3177600" cy="4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96a0752ac4_0_118"/>
          <p:cNvSpPr/>
          <p:nvPr/>
        </p:nvSpPr>
        <p:spPr>
          <a:xfrm>
            <a:off x="7875300" y="3982800"/>
            <a:ext cx="3177600" cy="4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96a0752ac4_0_118"/>
          <p:cNvSpPr/>
          <p:nvPr/>
        </p:nvSpPr>
        <p:spPr>
          <a:xfrm>
            <a:off x="512875" y="2523885"/>
            <a:ext cx="5334000" cy="341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96a0752ac4_0_118"/>
          <p:cNvSpPr txBox="1">
            <a:spLocks noGrp="1"/>
          </p:cNvSpPr>
          <p:nvPr>
            <p:ph type="body" idx="1"/>
          </p:nvPr>
        </p:nvSpPr>
        <p:spPr>
          <a:xfrm>
            <a:off x="927050" y="2458300"/>
            <a:ext cx="6571500" cy="3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Membership</a:t>
            </a:r>
            <a:endParaRPr sz="2100" b="1">
              <a:solidFill>
                <a:srgbClr val="0C343D"/>
              </a:solidFill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1900">
                <a:solidFill>
                  <a:schemeClr val="dk1"/>
                </a:solidFill>
              </a:rPr>
              <a:t>6 senior researchers </a:t>
            </a:r>
            <a:r>
              <a:rPr lang="en-US" sz="1900"/>
              <a:t>+ </a:t>
            </a:r>
            <a:r>
              <a:rPr lang="en-US" sz="1900">
                <a:solidFill>
                  <a:schemeClr val="dk1"/>
                </a:solidFill>
              </a:rPr>
              <a:t>leaders from</a:t>
            </a:r>
            <a:r>
              <a:rPr lang="en-US" sz="1900"/>
              <a:t/>
            </a:r>
            <a:br>
              <a:rPr lang="en-US" sz="1900"/>
            </a:br>
            <a:r>
              <a:rPr lang="en-US" sz="1900">
                <a:solidFill>
                  <a:schemeClr val="dk1"/>
                </a:solidFill>
              </a:rPr>
              <a:t>non-affiliate institutions</a:t>
            </a:r>
            <a:endParaRPr sz="1900"/>
          </a:p>
          <a:p>
            <a:pPr marL="457200" lvl="0" indent="-387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1900"/>
              <a:t>S</a:t>
            </a:r>
            <a:r>
              <a:rPr lang="en-US" sz="1900">
                <a:solidFill>
                  <a:schemeClr val="dk1"/>
                </a:solidFill>
              </a:rPr>
              <a:t>elected by Executive Committee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 b="1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Responsibilities</a:t>
            </a:r>
            <a:endParaRPr sz="2100" b="1">
              <a:solidFill>
                <a:srgbClr val="0C343D"/>
              </a:solidFill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1900"/>
              <a:t>Reviews</a:t>
            </a:r>
            <a:r>
              <a:rPr lang="en-US" sz="1900">
                <a:solidFill>
                  <a:schemeClr val="dk1"/>
                </a:solidFill>
              </a:rPr>
              <a:t> Annual Report in May</a:t>
            </a:r>
            <a:endParaRPr sz="1900"/>
          </a:p>
          <a:p>
            <a:pPr marL="457200" lvl="0" indent="-387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19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Advises on new partnerships</a:t>
            </a:r>
            <a:r>
              <a:rPr lang="en-US" sz="19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, center</a:t>
            </a:r>
            <a:r>
              <a:rPr lang="en-US" sz="19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strategy + </a:t>
            </a:r>
            <a:r>
              <a:rPr lang="en-US" sz="19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sustainability</a:t>
            </a:r>
            <a:endParaRPr sz="400"/>
          </a:p>
          <a:p>
            <a:pPr marL="457200" lvl="0" indent="-387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1900">
                <a:solidFill>
                  <a:schemeClr val="dk1"/>
                </a:solidFill>
              </a:rPr>
              <a:t>Staffed by Gentine</a:t>
            </a:r>
            <a:r>
              <a:rPr lang="en-US" sz="1900"/>
              <a:t>, </a:t>
            </a:r>
            <a:r>
              <a:rPr lang="en-US" sz="1900">
                <a:solidFill>
                  <a:schemeClr val="dk1"/>
                </a:solidFill>
              </a:rPr>
              <a:t>McKinley +</a:t>
            </a:r>
            <a:r>
              <a:rPr lang="en-US" sz="1900"/>
              <a:t> </a:t>
            </a:r>
            <a:r>
              <a:rPr lang="en-US" sz="1900">
                <a:solidFill>
                  <a:schemeClr val="dk1"/>
                </a:solidFill>
              </a:rPr>
              <a:t>Managing Director</a:t>
            </a:r>
            <a:endParaRPr sz="1900"/>
          </a:p>
        </p:txBody>
      </p:sp>
      <p:pic>
        <p:nvPicPr>
          <p:cNvPr id="429" name="Google Shape;429;g96a0752ac4_0_118"/>
          <p:cNvPicPr preferRelativeResize="0"/>
          <p:nvPr/>
        </p:nvPicPr>
        <p:blipFill rotWithShape="1">
          <a:blip r:embed="rId4">
            <a:alphaModFix/>
          </a:blip>
          <a:srcRect l="62139" t="67302" r="30902" b="21491"/>
          <a:stretch/>
        </p:blipFill>
        <p:spPr>
          <a:xfrm>
            <a:off x="10089675" y="3993288"/>
            <a:ext cx="1102925" cy="10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body" idx="1"/>
          </p:nvPr>
        </p:nvSpPr>
        <p:spPr>
          <a:xfrm>
            <a:off x="864750" y="1401975"/>
            <a:ext cx="105156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rgbClr val="0C343D"/>
                </a:solidFill>
              </a:rPr>
              <a:t>LEAP Management Institute </a:t>
            </a:r>
            <a:endParaRPr sz="2200" b="1">
              <a:solidFill>
                <a:srgbClr val="0C343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LEAP Executive Committee in Year 1, 10 trainees per year thereafter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15 hours of courses on leadership + inclusive management</a:t>
            </a:r>
            <a:endParaRPr sz="2200" b="1">
              <a:solidFill>
                <a:srgbClr val="0C343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rgbClr val="0C343D"/>
                </a:solidFill>
              </a:rPr>
              <a:t>Executive Coaching</a:t>
            </a:r>
            <a:endParaRPr sz="2200" b="1">
              <a:solidFill>
                <a:srgbClr val="0C343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Gentine + McKinley, 1 hour/ month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Coach: Management Professor at Columbia Business School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rgbClr val="0C343D"/>
                </a:solidFill>
              </a:rPr>
              <a:t>Dea</a:t>
            </a:r>
            <a:r>
              <a:rPr lang="en-US" sz="2200" b="1">
                <a:solidFill>
                  <a:srgbClr val="0C343D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n</a:t>
            </a:r>
            <a:r>
              <a:rPr lang="en-US" sz="2200" b="1">
                <a:solidFill>
                  <a:srgbClr val="0C343D"/>
                </a:solidFill>
              </a:rPr>
              <a:t>’s Mentorship Program</a:t>
            </a:r>
            <a:endParaRPr sz="22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Monthly group meeting with Columbia Center Directors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Led by Columbia’s Engineering Dean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rgbClr val="0C343D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Provost Leadership Fellows</a:t>
            </a: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</a:ext>
              </a:extLs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Two-year program for mid-career Columbia faculty</a:t>
            </a:r>
            <a:endParaRPr sz="20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</a:ext>
              </a:extLs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Insight into campus strategic initiatives, strategic planning + budget issues</a:t>
            </a:r>
            <a:endParaRPr sz="20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</a:ext>
              </a:extLs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Zheng finishes in 2021</a:t>
            </a:r>
            <a:r>
              <a:rPr lang="en-US" sz="20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/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Gentine guaranteed spot in 2021-23</a:t>
            </a: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 </a:t>
            </a:r>
            <a:endParaRPr sz="2000"/>
          </a:p>
        </p:txBody>
      </p:sp>
      <p:sp>
        <p:nvSpPr>
          <p:cNvPr id="435" name="Google Shape;435;p37"/>
          <p:cNvSpPr txBox="1">
            <a:spLocks noGrp="1"/>
          </p:cNvSpPr>
          <p:nvPr>
            <p:ph type="title"/>
          </p:nvPr>
        </p:nvSpPr>
        <p:spPr>
          <a:xfrm>
            <a:off x="838200" y="196476"/>
            <a:ext cx="109413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100" b="1">
                <a:solidFill>
                  <a:srgbClr val="1B285E"/>
                </a:solidFill>
                <a:highlight>
                  <a:srgbClr val="FFFFFF"/>
                </a:highlight>
              </a:rPr>
              <a:t>Continued professional leadership development will support effective center management</a:t>
            </a:r>
            <a:endParaRPr sz="3100" b="1">
              <a:solidFill>
                <a:srgbClr val="1B285E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87c59b514_0_0"/>
          <p:cNvSpPr txBox="1">
            <a:spLocks noGrp="1"/>
          </p:cNvSpPr>
          <p:nvPr>
            <p:ph type="body" idx="1"/>
          </p:nvPr>
        </p:nvSpPr>
        <p:spPr>
          <a:xfrm>
            <a:off x="838200" y="5236048"/>
            <a:ext cx="105156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LEAP forward in the reliability, utility, and reach of climate projections through synergistic innovations in data science and climate science.</a:t>
            </a:r>
            <a:endParaRPr/>
          </a:p>
        </p:txBody>
      </p:sp>
      <p:sp>
        <p:nvSpPr>
          <p:cNvPr id="101" name="Google Shape;101;g987c59b514_0_0"/>
          <p:cNvSpPr txBox="1">
            <a:spLocks noGrp="1"/>
          </p:cNvSpPr>
          <p:nvPr>
            <p:ph type="title"/>
          </p:nvPr>
        </p:nvSpPr>
        <p:spPr>
          <a:xfrm>
            <a:off x="612475" y="-18075"/>
            <a:ext cx="1074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Implementing our vision</a:t>
            </a:r>
            <a:endParaRPr sz="3600" b="1"/>
          </a:p>
        </p:txBody>
      </p:sp>
      <p:sp>
        <p:nvSpPr>
          <p:cNvPr id="102" name="Google Shape;102;g987c59b514_0_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3" name="Google Shape;103;g987c59b51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666" y="1148700"/>
            <a:ext cx="7128667" cy="40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987c59b514_0_0"/>
          <p:cNvSpPr/>
          <p:nvPr/>
        </p:nvSpPr>
        <p:spPr>
          <a:xfrm>
            <a:off x="1837650" y="1074075"/>
            <a:ext cx="9083700" cy="4161900"/>
          </a:xfrm>
          <a:prstGeom prst="ellipse">
            <a:avLst/>
          </a:prstGeom>
          <a:noFill/>
          <a:ln w="57150" cap="flat" cmpd="sng">
            <a:solidFill>
              <a:srgbClr val="0C3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6a0752ac4_0_301"/>
          <p:cNvSpPr txBox="1"/>
          <p:nvPr/>
        </p:nvSpPr>
        <p:spPr>
          <a:xfrm>
            <a:off x="563150" y="64375"/>
            <a:ext cx="11498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Staff will provide structured support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96a0752ac4_0_301"/>
          <p:cNvSpPr/>
          <p:nvPr/>
        </p:nvSpPr>
        <p:spPr>
          <a:xfrm>
            <a:off x="3988825" y="933062"/>
            <a:ext cx="898200" cy="1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g96a0752ac4_0_301"/>
          <p:cNvGrpSpPr/>
          <p:nvPr/>
        </p:nvGrpSpPr>
        <p:grpSpPr>
          <a:xfrm>
            <a:off x="2192600" y="943900"/>
            <a:ext cx="3755951" cy="5165774"/>
            <a:chOff x="1278200" y="943900"/>
            <a:chExt cx="3755951" cy="5165774"/>
          </a:xfrm>
        </p:grpSpPr>
        <p:grpSp>
          <p:nvGrpSpPr>
            <p:cNvPr id="444" name="Google Shape;444;g96a0752ac4_0_301"/>
            <p:cNvGrpSpPr/>
            <p:nvPr/>
          </p:nvGrpSpPr>
          <p:grpSpPr>
            <a:xfrm>
              <a:off x="1278200" y="1002900"/>
              <a:ext cx="3755951" cy="5106774"/>
              <a:chOff x="1278200" y="1002900"/>
              <a:chExt cx="3755951" cy="5106774"/>
            </a:xfrm>
          </p:grpSpPr>
          <p:pic>
            <p:nvPicPr>
              <p:cNvPr id="445" name="Google Shape;445;g96a0752ac4_0_301"/>
              <p:cNvPicPr preferRelativeResize="0"/>
              <p:nvPr/>
            </p:nvPicPr>
            <p:blipFill rotWithShape="1">
              <a:blip r:embed="rId3">
                <a:alphaModFix/>
              </a:blip>
              <a:srcRect l="55116" t="17807" r="16831" b="14887"/>
              <a:stretch/>
            </p:blipFill>
            <p:spPr>
              <a:xfrm>
                <a:off x="1474850" y="1046275"/>
                <a:ext cx="3559301" cy="5063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6" name="Google Shape;446;g96a0752ac4_0_301"/>
              <p:cNvSpPr/>
              <p:nvPr/>
            </p:nvSpPr>
            <p:spPr>
              <a:xfrm>
                <a:off x="1278200" y="1002900"/>
                <a:ext cx="2710500" cy="350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7" name="Google Shape;447;g96a0752ac4_0_301"/>
            <p:cNvSpPr/>
            <p:nvPr/>
          </p:nvSpPr>
          <p:spPr>
            <a:xfrm>
              <a:off x="4404850" y="943900"/>
              <a:ext cx="393300" cy="13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8" name="Google Shape;448;g96a0752ac4_0_301"/>
          <p:cNvPicPr preferRelativeResize="0"/>
          <p:nvPr/>
        </p:nvPicPr>
        <p:blipFill rotWithShape="1">
          <a:blip r:embed="rId3">
            <a:alphaModFix/>
          </a:blip>
          <a:srcRect l="62409" t="66154" r="30967" b="21884"/>
          <a:stretch/>
        </p:blipFill>
        <p:spPr>
          <a:xfrm>
            <a:off x="4180330" y="4686301"/>
            <a:ext cx="848870" cy="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96a0752ac4_0_301"/>
          <p:cNvSpPr/>
          <p:nvPr/>
        </p:nvSpPr>
        <p:spPr>
          <a:xfrm>
            <a:off x="2160100" y="2319125"/>
            <a:ext cx="3777000" cy="380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96a0752ac4_0_301"/>
          <p:cNvSpPr txBox="1"/>
          <p:nvPr/>
        </p:nvSpPr>
        <p:spPr>
          <a:xfrm>
            <a:off x="563150" y="1847450"/>
            <a:ext cx="43236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F6051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sz="1400" b="0" i="0" u="none" strike="noStrike" cap="none">
              <a:solidFill>
                <a:srgbClr val="0F60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Reports to Gentine + McKinley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Staffs Executive Committee, Advisory Boards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 for Financial Management, Reporting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Hold Grad Degree in LEAP-related Field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 of Columbia Engineering Dean’s Office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D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emonstrated track record on DEI commitment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96a0752ac4_0_301"/>
          <p:cNvSpPr txBox="1"/>
          <p:nvPr/>
        </p:nvSpPr>
        <p:spPr>
          <a:xfrm>
            <a:off x="6031525" y="1895100"/>
            <a:ext cx="59964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96a0752ac4_0_30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8864b4c91_0_0"/>
          <p:cNvSpPr txBox="1"/>
          <p:nvPr/>
        </p:nvSpPr>
        <p:spPr>
          <a:xfrm>
            <a:off x="6031525" y="1895100"/>
            <a:ext cx="59964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F6051"/>
                </a:solidFill>
                <a:latin typeface="Arial"/>
                <a:ea typeface="Arial"/>
                <a:cs typeface="Arial"/>
                <a:sym typeface="Arial"/>
              </a:rPr>
              <a:t>Inclusive Education Assistant Director</a:t>
            </a:r>
            <a:endParaRPr sz="1400" b="0" i="0" u="none" strike="noStrike" cap="none">
              <a:solidFill>
                <a:srgbClr val="0F60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Implements education and broadening participation programming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student + postdoc visitation to NCAR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98864b4c91_0_0"/>
          <p:cNvSpPr txBox="1"/>
          <p:nvPr/>
        </p:nvSpPr>
        <p:spPr>
          <a:xfrm>
            <a:off x="563150" y="64375"/>
            <a:ext cx="11498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Staff will provide structured support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98864b4c91_0_0"/>
          <p:cNvSpPr/>
          <p:nvPr/>
        </p:nvSpPr>
        <p:spPr>
          <a:xfrm>
            <a:off x="3988825" y="933062"/>
            <a:ext cx="898200" cy="1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Google Shape;460;g98864b4c91_0_0"/>
          <p:cNvGrpSpPr/>
          <p:nvPr/>
        </p:nvGrpSpPr>
        <p:grpSpPr>
          <a:xfrm>
            <a:off x="2192600" y="943900"/>
            <a:ext cx="3755951" cy="5165774"/>
            <a:chOff x="1278200" y="943900"/>
            <a:chExt cx="3755951" cy="5165774"/>
          </a:xfrm>
        </p:grpSpPr>
        <p:grpSp>
          <p:nvGrpSpPr>
            <p:cNvPr id="461" name="Google Shape;461;g98864b4c91_0_0"/>
            <p:cNvGrpSpPr/>
            <p:nvPr/>
          </p:nvGrpSpPr>
          <p:grpSpPr>
            <a:xfrm>
              <a:off x="1278200" y="1002900"/>
              <a:ext cx="3755951" cy="5106774"/>
              <a:chOff x="1278200" y="1002900"/>
              <a:chExt cx="3755951" cy="5106774"/>
            </a:xfrm>
          </p:grpSpPr>
          <p:pic>
            <p:nvPicPr>
              <p:cNvPr id="462" name="Google Shape;462;g98864b4c91_0_0"/>
              <p:cNvPicPr preferRelativeResize="0"/>
              <p:nvPr/>
            </p:nvPicPr>
            <p:blipFill rotWithShape="1">
              <a:blip r:embed="rId3">
                <a:alphaModFix/>
              </a:blip>
              <a:srcRect l="55116" t="17807" r="16831" b="14887"/>
              <a:stretch/>
            </p:blipFill>
            <p:spPr>
              <a:xfrm>
                <a:off x="1474850" y="1046275"/>
                <a:ext cx="3559301" cy="5063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3" name="Google Shape;463;g98864b4c91_0_0"/>
              <p:cNvSpPr/>
              <p:nvPr/>
            </p:nvSpPr>
            <p:spPr>
              <a:xfrm>
                <a:off x="1278200" y="1002900"/>
                <a:ext cx="2710500" cy="350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g98864b4c91_0_0"/>
            <p:cNvSpPr/>
            <p:nvPr/>
          </p:nvSpPr>
          <p:spPr>
            <a:xfrm>
              <a:off x="4404850" y="943900"/>
              <a:ext cx="393300" cy="13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g98864b4c91_0_0"/>
          <p:cNvSpPr txBox="1"/>
          <p:nvPr/>
        </p:nvSpPr>
        <p:spPr>
          <a:xfrm>
            <a:off x="563150" y="1847450"/>
            <a:ext cx="43236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98864b4c91_0_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grpSp>
        <p:nvGrpSpPr>
          <p:cNvPr id="467" name="Google Shape;467;g98864b4c91_0_0"/>
          <p:cNvGrpSpPr/>
          <p:nvPr/>
        </p:nvGrpSpPr>
        <p:grpSpPr>
          <a:xfrm>
            <a:off x="4180330" y="933062"/>
            <a:ext cx="4743761" cy="4639439"/>
            <a:chOff x="54389" y="943900"/>
            <a:chExt cx="4743761" cy="4639439"/>
          </a:xfrm>
        </p:grpSpPr>
        <p:pic>
          <p:nvPicPr>
            <p:cNvPr id="468" name="Google Shape;468;g98864b4c91_0_0"/>
            <p:cNvPicPr preferRelativeResize="0"/>
            <p:nvPr/>
          </p:nvPicPr>
          <p:blipFill rotWithShape="1">
            <a:blip r:embed="rId3">
              <a:alphaModFix/>
            </a:blip>
            <a:srcRect l="62409" t="66154" r="30967" b="21884"/>
            <a:stretch/>
          </p:blipFill>
          <p:spPr>
            <a:xfrm>
              <a:off x="54389" y="4697139"/>
              <a:ext cx="848870" cy="88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g98864b4c91_0_0"/>
            <p:cNvSpPr/>
            <p:nvPr/>
          </p:nvSpPr>
          <p:spPr>
            <a:xfrm>
              <a:off x="4404850" y="943900"/>
              <a:ext cx="393300" cy="13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8864b4c91_0_14"/>
          <p:cNvSpPr txBox="1"/>
          <p:nvPr/>
        </p:nvSpPr>
        <p:spPr>
          <a:xfrm>
            <a:off x="6031525" y="1895100"/>
            <a:ext cx="59964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Inclusive Education Assistant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Implements education and broadening participation programming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Facilitates student + postdoc visitation to NCAR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F6051"/>
                </a:solidFill>
                <a:latin typeface="Arial"/>
                <a:ea typeface="Arial"/>
                <a:cs typeface="Arial"/>
                <a:sym typeface="Arial"/>
              </a:rPr>
              <a:t>Finance + Operations Manager</a:t>
            </a:r>
            <a:endParaRPr sz="1400" b="0" i="0" u="none" strike="noStrike" cap="none">
              <a:solidFill>
                <a:srgbClr val="0F60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comprehensive financial management, reporting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Center-wide human resources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98864b4c91_0_14"/>
          <p:cNvSpPr txBox="1"/>
          <p:nvPr/>
        </p:nvSpPr>
        <p:spPr>
          <a:xfrm>
            <a:off x="563150" y="64375"/>
            <a:ext cx="11498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Staff will provide structured support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98864b4c91_0_14"/>
          <p:cNvSpPr/>
          <p:nvPr/>
        </p:nvSpPr>
        <p:spPr>
          <a:xfrm>
            <a:off x="3988825" y="933062"/>
            <a:ext cx="898200" cy="1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g98864b4c91_0_14"/>
          <p:cNvGrpSpPr/>
          <p:nvPr/>
        </p:nvGrpSpPr>
        <p:grpSpPr>
          <a:xfrm>
            <a:off x="2192600" y="943900"/>
            <a:ext cx="3755951" cy="5165774"/>
            <a:chOff x="1278200" y="943900"/>
            <a:chExt cx="3755951" cy="5165774"/>
          </a:xfrm>
        </p:grpSpPr>
        <p:grpSp>
          <p:nvGrpSpPr>
            <p:cNvPr id="478" name="Google Shape;478;g98864b4c91_0_14"/>
            <p:cNvGrpSpPr/>
            <p:nvPr/>
          </p:nvGrpSpPr>
          <p:grpSpPr>
            <a:xfrm>
              <a:off x="1278200" y="1002900"/>
              <a:ext cx="3755951" cy="5106774"/>
              <a:chOff x="1278200" y="1002900"/>
              <a:chExt cx="3755951" cy="5106774"/>
            </a:xfrm>
          </p:grpSpPr>
          <p:pic>
            <p:nvPicPr>
              <p:cNvPr id="479" name="Google Shape;479;g98864b4c91_0_14"/>
              <p:cNvPicPr preferRelativeResize="0"/>
              <p:nvPr/>
            </p:nvPicPr>
            <p:blipFill rotWithShape="1">
              <a:blip r:embed="rId3">
                <a:alphaModFix/>
              </a:blip>
              <a:srcRect l="55116" t="17807" r="16831" b="14887"/>
              <a:stretch/>
            </p:blipFill>
            <p:spPr>
              <a:xfrm>
                <a:off x="1474850" y="1046275"/>
                <a:ext cx="3559301" cy="5063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0" name="Google Shape;480;g98864b4c91_0_14"/>
              <p:cNvSpPr/>
              <p:nvPr/>
            </p:nvSpPr>
            <p:spPr>
              <a:xfrm>
                <a:off x="1278200" y="1002900"/>
                <a:ext cx="2710500" cy="350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1" name="Google Shape;481;g98864b4c91_0_14"/>
            <p:cNvSpPr/>
            <p:nvPr/>
          </p:nvSpPr>
          <p:spPr>
            <a:xfrm>
              <a:off x="4404850" y="943900"/>
              <a:ext cx="393300" cy="13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g98864b4c91_0_14"/>
          <p:cNvSpPr txBox="1"/>
          <p:nvPr/>
        </p:nvSpPr>
        <p:spPr>
          <a:xfrm>
            <a:off x="563150" y="1847450"/>
            <a:ext cx="43236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98864b4c91_0_14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484" name="Google Shape;484;g98864b4c91_0_14"/>
          <p:cNvPicPr preferRelativeResize="0"/>
          <p:nvPr/>
        </p:nvPicPr>
        <p:blipFill rotWithShape="1">
          <a:blip r:embed="rId3">
            <a:alphaModFix/>
          </a:blip>
          <a:srcRect l="62409" t="66154" r="30967" b="21884"/>
          <a:stretch/>
        </p:blipFill>
        <p:spPr>
          <a:xfrm>
            <a:off x="4180330" y="4686301"/>
            <a:ext cx="848870" cy="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98864b4c91_0_27"/>
          <p:cNvSpPr txBox="1"/>
          <p:nvPr/>
        </p:nvSpPr>
        <p:spPr>
          <a:xfrm>
            <a:off x="6031525" y="1895100"/>
            <a:ext cx="59964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Inclusive Education Assistant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Implements education and broadening participation programming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Facilitates student + postdoc visitation to NCAR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Finance + Operations Manager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Supports comprehensive financial management, reporting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Manages Center-wide human resources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F6051"/>
                </a:solidFill>
                <a:latin typeface="Arial"/>
                <a:ea typeface="Arial"/>
                <a:cs typeface="Arial"/>
                <a:sym typeface="Arial"/>
              </a:rPr>
              <a:t>Knowledge Transfer Program Manager</a:t>
            </a:r>
            <a:endParaRPr sz="1400" b="0" i="0" u="none" strike="noStrike" cap="none">
              <a:solidFill>
                <a:srgbClr val="0F60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Builds + maintains website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Luncheons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Conversations</a:t>
            </a:r>
            <a:endParaRPr sz="1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Staffs Knowledge Transfer Subcommittee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98864b4c91_0_27"/>
          <p:cNvSpPr txBox="1"/>
          <p:nvPr/>
        </p:nvSpPr>
        <p:spPr>
          <a:xfrm>
            <a:off x="563150" y="64375"/>
            <a:ext cx="11498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Staff will provide structured support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98864b4c91_0_27"/>
          <p:cNvSpPr/>
          <p:nvPr/>
        </p:nvSpPr>
        <p:spPr>
          <a:xfrm>
            <a:off x="3988825" y="933062"/>
            <a:ext cx="898200" cy="1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g98864b4c91_0_27"/>
          <p:cNvGrpSpPr/>
          <p:nvPr/>
        </p:nvGrpSpPr>
        <p:grpSpPr>
          <a:xfrm>
            <a:off x="2192600" y="943900"/>
            <a:ext cx="3755951" cy="5165774"/>
            <a:chOff x="1278200" y="943900"/>
            <a:chExt cx="3755951" cy="5165774"/>
          </a:xfrm>
        </p:grpSpPr>
        <p:grpSp>
          <p:nvGrpSpPr>
            <p:cNvPr id="493" name="Google Shape;493;g98864b4c91_0_27"/>
            <p:cNvGrpSpPr/>
            <p:nvPr/>
          </p:nvGrpSpPr>
          <p:grpSpPr>
            <a:xfrm>
              <a:off x="1278200" y="1002900"/>
              <a:ext cx="3755951" cy="5106774"/>
              <a:chOff x="1278200" y="1002900"/>
              <a:chExt cx="3755951" cy="5106774"/>
            </a:xfrm>
          </p:grpSpPr>
          <p:pic>
            <p:nvPicPr>
              <p:cNvPr id="494" name="Google Shape;494;g98864b4c91_0_27"/>
              <p:cNvPicPr preferRelativeResize="0"/>
              <p:nvPr/>
            </p:nvPicPr>
            <p:blipFill rotWithShape="1">
              <a:blip r:embed="rId3">
                <a:alphaModFix/>
              </a:blip>
              <a:srcRect l="55116" t="17807" r="16831" b="14887"/>
              <a:stretch/>
            </p:blipFill>
            <p:spPr>
              <a:xfrm>
                <a:off x="1474850" y="1046275"/>
                <a:ext cx="3559301" cy="5063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5" name="Google Shape;495;g98864b4c91_0_27"/>
              <p:cNvSpPr/>
              <p:nvPr/>
            </p:nvSpPr>
            <p:spPr>
              <a:xfrm>
                <a:off x="1278200" y="1002900"/>
                <a:ext cx="2710500" cy="350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6" name="Google Shape;496;g98864b4c91_0_27"/>
            <p:cNvSpPr/>
            <p:nvPr/>
          </p:nvSpPr>
          <p:spPr>
            <a:xfrm>
              <a:off x="4404850" y="943900"/>
              <a:ext cx="393300" cy="13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g98864b4c91_0_27"/>
          <p:cNvSpPr txBox="1"/>
          <p:nvPr/>
        </p:nvSpPr>
        <p:spPr>
          <a:xfrm>
            <a:off x="563150" y="1847450"/>
            <a:ext cx="43236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98864b4c91_0_2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499" name="Google Shape;499;g98864b4c91_0_27"/>
          <p:cNvPicPr preferRelativeResize="0"/>
          <p:nvPr/>
        </p:nvPicPr>
        <p:blipFill rotWithShape="1">
          <a:blip r:embed="rId3">
            <a:alphaModFix/>
          </a:blip>
          <a:srcRect l="62409" t="66154" r="30967" b="21884"/>
          <a:stretch/>
        </p:blipFill>
        <p:spPr>
          <a:xfrm>
            <a:off x="4180330" y="4686301"/>
            <a:ext cx="848870" cy="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98864b4c91_0_40"/>
          <p:cNvSpPr txBox="1"/>
          <p:nvPr/>
        </p:nvSpPr>
        <p:spPr>
          <a:xfrm>
            <a:off x="6031525" y="1895100"/>
            <a:ext cx="59964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Inclusive Education Assistant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Implements education and broadening participation programming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Facilitates student + postdoc visitation to NCAR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Finance + Operations Manager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Supports comprehensive financial management, reporting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Manages Center-wide human resources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Knowledge Transfer Program Manager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Builds + maintains website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Plans Convergence Luncheons + Public Conversations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Staffs Knowledge Transfer Subcommittee</a:t>
            </a:r>
            <a:endParaRPr sz="17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F6051"/>
                </a:solidFill>
                <a:latin typeface="Arial"/>
                <a:ea typeface="Arial"/>
                <a:cs typeface="Arial"/>
                <a:sym typeface="Arial"/>
              </a:rPr>
              <a:t>Staff Writer</a:t>
            </a:r>
            <a:endParaRPr sz="1400" b="0" i="0" u="none" strike="noStrike" cap="none">
              <a:solidFill>
                <a:srgbClr val="0F60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Develops articles and OpEds for corporate + public audiences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Storytellers in Residence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program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point of contact for media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Staffs Knowledge Transfer Subcommittee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98864b4c91_0_40"/>
          <p:cNvSpPr txBox="1"/>
          <p:nvPr/>
        </p:nvSpPr>
        <p:spPr>
          <a:xfrm>
            <a:off x="563150" y="64375"/>
            <a:ext cx="11498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Staff will provide structured support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98864b4c91_0_40"/>
          <p:cNvSpPr/>
          <p:nvPr/>
        </p:nvSpPr>
        <p:spPr>
          <a:xfrm>
            <a:off x="3988825" y="933062"/>
            <a:ext cx="898200" cy="1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g98864b4c91_0_40"/>
          <p:cNvGrpSpPr/>
          <p:nvPr/>
        </p:nvGrpSpPr>
        <p:grpSpPr>
          <a:xfrm>
            <a:off x="2192600" y="943900"/>
            <a:ext cx="3755951" cy="5165774"/>
            <a:chOff x="1278200" y="943900"/>
            <a:chExt cx="3755951" cy="5165774"/>
          </a:xfrm>
        </p:grpSpPr>
        <p:grpSp>
          <p:nvGrpSpPr>
            <p:cNvPr id="508" name="Google Shape;508;g98864b4c91_0_40"/>
            <p:cNvGrpSpPr/>
            <p:nvPr/>
          </p:nvGrpSpPr>
          <p:grpSpPr>
            <a:xfrm>
              <a:off x="1278200" y="1002900"/>
              <a:ext cx="3755951" cy="5106774"/>
              <a:chOff x="1278200" y="1002900"/>
              <a:chExt cx="3755951" cy="5106774"/>
            </a:xfrm>
          </p:grpSpPr>
          <p:pic>
            <p:nvPicPr>
              <p:cNvPr id="509" name="Google Shape;509;g98864b4c91_0_40"/>
              <p:cNvPicPr preferRelativeResize="0"/>
              <p:nvPr/>
            </p:nvPicPr>
            <p:blipFill rotWithShape="1">
              <a:blip r:embed="rId3">
                <a:alphaModFix/>
              </a:blip>
              <a:srcRect l="55116" t="17807" r="16831" b="14887"/>
              <a:stretch/>
            </p:blipFill>
            <p:spPr>
              <a:xfrm>
                <a:off x="1474850" y="1046275"/>
                <a:ext cx="3559301" cy="5063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0" name="Google Shape;510;g98864b4c91_0_40"/>
              <p:cNvSpPr/>
              <p:nvPr/>
            </p:nvSpPr>
            <p:spPr>
              <a:xfrm>
                <a:off x="1278200" y="1002900"/>
                <a:ext cx="2710500" cy="350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g98864b4c91_0_40"/>
            <p:cNvSpPr/>
            <p:nvPr/>
          </p:nvSpPr>
          <p:spPr>
            <a:xfrm>
              <a:off x="4404850" y="943900"/>
              <a:ext cx="393300" cy="137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g98864b4c91_0_40"/>
          <p:cNvSpPr txBox="1"/>
          <p:nvPr/>
        </p:nvSpPr>
        <p:spPr>
          <a:xfrm>
            <a:off x="563150" y="1847450"/>
            <a:ext cx="43236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sz="1400" b="0" i="0" u="none" strike="noStrike" cap="non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98864b4c91_0_4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514" name="Google Shape;514;g98864b4c91_0_40"/>
          <p:cNvPicPr preferRelativeResize="0"/>
          <p:nvPr/>
        </p:nvPicPr>
        <p:blipFill rotWithShape="1">
          <a:blip r:embed="rId3">
            <a:alphaModFix/>
          </a:blip>
          <a:srcRect l="62409" t="66154" r="30967" b="21884"/>
          <a:stretch/>
        </p:blipFill>
        <p:spPr>
          <a:xfrm>
            <a:off x="4180330" y="4686301"/>
            <a:ext cx="848870" cy="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"/>
          <p:cNvSpPr txBox="1">
            <a:spLocks noGrp="1"/>
          </p:cNvSpPr>
          <p:nvPr>
            <p:ph type="title"/>
          </p:nvPr>
        </p:nvSpPr>
        <p:spPr>
          <a:xfrm>
            <a:off x="452100" y="255125"/>
            <a:ext cx="117171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Budget reflects LEAP priorities</a:t>
            </a:r>
            <a:endParaRPr sz="3600" b="1"/>
          </a:p>
        </p:txBody>
      </p:sp>
      <p:pic>
        <p:nvPicPr>
          <p:cNvPr id="520" name="Google Shape;520;p8"/>
          <p:cNvPicPr preferRelativeResize="0"/>
          <p:nvPr/>
        </p:nvPicPr>
        <p:blipFill rotWithShape="1">
          <a:blip r:embed="rId3">
            <a:alphaModFix/>
          </a:blip>
          <a:srcRect r="83873"/>
          <a:stretch/>
        </p:blipFill>
        <p:spPr>
          <a:xfrm rot="-5400000">
            <a:off x="5097955" y="-2607862"/>
            <a:ext cx="1931900" cy="1177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"/>
          <p:cNvPicPr preferRelativeResize="0"/>
          <p:nvPr/>
        </p:nvPicPr>
        <p:blipFill rotWithShape="1">
          <a:blip r:embed="rId3">
            <a:alphaModFix/>
          </a:blip>
          <a:srcRect l="19876" t="56344" r="37796" b="34281"/>
          <a:stretch/>
        </p:blipFill>
        <p:spPr>
          <a:xfrm>
            <a:off x="2750064" y="4243763"/>
            <a:ext cx="1525924" cy="4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8"/>
          <p:cNvPicPr preferRelativeResize="0"/>
          <p:nvPr/>
        </p:nvPicPr>
        <p:blipFill rotWithShape="1">
          <a:blip r:embed="rId3">
            <a:alphaModFix/>
          </a:blip>
          <a:srcRect l="19879" t="65899" r="7723" b="26237"/>
          <a:stretch/>
        </p:blipFill>
        <p:spPr>
          <a:xfrm>
            <a:off x="6221321" y="1964288"/>
            <a:ext cx="2609899" cy="3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"/>
          <p:cNvPicPr preferRelativeResize="0"/>
          <p:nvPr/>
        </p:nvPicPr>
        <p:blipFill rotWithShape="1">
          <a:blip r:embed="rId3">
            <a:alphaModFix/>
          </a:blip>
          <a:srcRect l="19878" t="83257" r="10978" b="10039"/>
          <a:stretch/>
        </p:blipFill>
        <p:spPr>
          <a:xfrm>
            <a:off x="9511788" y="1992261"/>
            <a:ext cx="2492600" cy="2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"/>
          <p:cNvPicPr preferRelativeResize="0"/>
          <p:nvPr/>
        </p:nvPicPr>
        <p:blipFill rotWithShape="1">
          <a:blip r:embed="rId3">
            <a:alphaModFix/>
          </a:blip>
          <a:srcRect l="19879" t="90625" r="44125"/>
          <a:stretch/>
        </p:blipFill>
        <p:spPr>
          <a:xfrm>
            <a:off x="10604238" y="4243775"/>
            <a:ext cx="1297675" cy="41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5" name="Google Shape;525;p8"/>
          <p:cNvGrpSpPr/>
          <p:nvPr/>
        </p:nvGrpSpPr>
        <p:grpSpPr>
          <a:xfrm>
            <a:off x="8311687" y="4328488"/>
            <a:ext cx="1805836" cy="478286"/>
            <a:chOff x="8017213" y="4188825"/>
            <a:chExt cx="1805836" cy="478286"/>
          </a:xfrm>
        </p:grpSpPr>
        <p:pic>
          <p:nvPicPr>
            <p:cNvPr id="526" name="Google Shape;526;p8"/>
            <p:cNvPicPr preferRelativeResize="0"/>
            <p:nvPr/>
          </p:nvPicPr>
          <p:blipFill rotWithShape="1">
            <a:blip r:embed="rId3">
              <a:alphaModFix/>
            </a:blip>
            <a:srcRect l="19874" t="75478" r="41983" b="18978"/>
            <a:stretch/>
          </p:blipFill>
          <p:spPr>
            <a:xfrm>
              <a:off x="8017213" y="4188825"/>
              <a:ext cx="1375051" cy="244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8"/>
            <p:cNvPicPr preferRelativeResize="0"/>
            <p:nvPr/>
          </p:nvPicPr>
          <p:blipFill rotWithShape="1">
            <a:blip r:embed="rId3">
              <a:alphaModFix/>
            </a:blip>
            <a:srcRect l="57672" t="75478" b="18978"/>
            <a:stretch/>
          </p:blipFill>
          <p:spPr>
            <a:xfrm>
              <a:off x="8297125" y="4422135"/>
              <a:ext cx="1525924" cy="244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8"/>
          <p:cNvPicPr preferRelativeResize="0"/>
          <p:nvPr/>
        </p:nvPicPr>
        <p:blipFill rotWithShape="1">
          <a:blip r:embed="rId3">
            <a:alphaModFix/>
          </a:blip>
          <a:srcRect l="55352" t="92137"/>
          <a:stretch/>
        </p:blipFill>
        <p:spPr>
          <a:xfrm>
            <a:off x="10877513" y="4546137"/>
            <a:ext cx="1609551" cy="3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"/>
          <p:cNvSpPr txBox="1"/>
          <p:nvPr/>
        </p:nvSpPr>
        <p:spPr>
          <a:xfrm>
            <a:off x="769425" y="4289800"/>
            <a:ext cx="2044800" cy="67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51%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"/>
          <p:cNvSpPr txBox="1"/>
          <p:nvPr/>
        </p:nvSpPr>
        <p:spPr>
          <a:xfrm>
            <a:off x="6277125" y="4166825"/>
            <a:ext cx="2044800" cy="67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 + OPERATIONS 11%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"/>
          <p:cNvSpPr txBox="1"/>
          <p:nvPr/>
        </p:nvSpPr>
        <p:spPr>
          <a:xfrm>
            <a:off x="8607875" y="4166825"/>
            <a:ext cx="2044800" cy="67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BROADENING PARTICIPATION 9%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"/>
          <p:cNvSpPr txBox="1"/>
          <p:nvPr/>
        </p:nvSpPr>
        <p:spPr>
          <a:xfrm>
            <a:off x="4453725" y="1808050"/>
            <a:ext cx="1823400" cy="67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+ EVALUATION 19%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"/>
          <p:cNvSpPr txBox="1"/>
          <p:nvPr/>
        </p:nvSpPr>
        <p:spPr>
          <a:xfrm>
            <a:off x="7830925" y="1808050"/>
            <a:ext cx="1689900" cy="5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TRANSFER 10%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"/>
          <p:cNvSpPr txBox="1"/>
          <p:nvPr/>
        </p:nvSpPr>
        <p:spPr>
          <a:xfrm>
            <a:off x="9740900" y="1867000"/>
            <a:ext cx="2261100" cy="5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"/>
          <p:cNvSpPr txBox="1"/>
          <p:nvPr/>
        </p:nvSpPr>
        <p:spPr>
          <a:xfrm>
            <a:off x="10869700" y="4225775"/>
            <a:ext cx="1689900" cy="5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"/>
          <p:cNvSpPr txBox="1"/>
          <p:nvPr/>
        </p:nvSpPr>
        <p:spPr>
          <a:xfrm>
            <a:off x="6519075" y="1867000"/>
            <a:ext cx="1450800" cy="5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8"/>
          <p:cNvSpPr txBox="1"/>
          <p:nvPr/>
        </p:nvSpPr>
        <p:spPr>
          <a:xfrm>
            <a:off x="3041425" y="4225775"/>
            <a:ext cx="2261100" cy="5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8"/>
          <p:cNvSpPr txBox="1">
            <a:spLocks noGrp="1"/>
          </p:cNvSpPr>
          <p:nvPr>
            <p:ph type="sldNum" idx="12"/>
          </p:nvPr>
        </p:nvSpPr>
        <p:spPr>
          <a:xfrm>
            <a:off x="45719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96a0752ac4_0_221"/>
          <p:cNvSpPr txBox="1">
            <a:spLocks noGrp="1"/>
          </p:cNvSpPr>
          <p:nvPr>
            <p:ph type="title"/>
          </p:nvPr>
        </p:nvSpPr>
        <p:spPr>
          <a:xfrm>
            <a:off x="838200" y="93300"/>
            <a:ext cx="1121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2900" b="1"/>
              <a:t>Columbia Institutional commitments are substantial</a:t>
            </a:r>
            <a:endParaRPr sz="2900" b="1"/>
          </a:p>
        </p:txBody>
      </p:sp>
      <p:sp>
        <p:nvSpPr>
          <p:cNvPr id="544" name="Google Shape;544;g96a0752ac4_0_221"/>
          <p:cNvSpPr txBox="1"/>
          <p:nvPr/>
        </p:nvSpPr>
        <p:spPr>
          <a:xfrm>
            <a:off x="810150" y="1233150"/>
            <a:ext cx="112683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Headquarters Space</a:t>
            </a:r>
            <a:endParaRPr sz="24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Administrative Positions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 + Operations Manager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 Writer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NCAR-Based Software Engineer</a:t>
            </a:r>
            <a:r>
              <a:rPr lang="en-US" sz="2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Research Scientist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Bridge to PhD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Postbaccalaureate Trainees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Storytellers in Residence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Management Institute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per year)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96a0752ac4_0_22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6a0752ac4_0_46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83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Annual meetings allow for reflection, redirection + building Center culture</a:t>
            </a:r>
            <a:endParaRPr sz="3600" b="1"/>
          </a:p>
        </p:txBody>
      </p:sp>
      <p:sp>
        <p:nvSpPr>
          <p:cNvPr id="551" name="Google Shape;551;g96a0752ac4_0_464"/>
          <p:cNvSpPr txBox="1">
            <a:spLocks noGrp="1"/>
          </p:cNvSpPr>
          <p:nvPr>
            <p:ph type="body" idx="1"/>
          </p:nvPr>
        </p:nvSpPr>
        <p:spPr>
          <a:xfrm>
            <a:off x="731700" y="1907950"/>
            <a:ext cx="5858700" cy="4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00" b="1">
                <a:solidFill>
                  <a:srgbClr val="0C343D"/>
                </a:solidFill>
              </a:rPr>
              <a:t>Kick-Off Meeting (Month 3)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Team building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Setting up goals and procedures (+ docs)</a:t>
            </a:r>
            <a:r>
              <a:rPr lang="en-US" sz="1800"/>
              <a:t/>
            </a:r>
            <a:br>
              <a:rPr lang="en-US" sz="1800"/>
            </a:b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00" b="1">
                <a:solidFill>
                  <a:srgbClr val="0C343D"/>
                </a:solidFill>
              </a:rPr>
              <a:t>Subsequent Annual Meetings (August)</a:t>
            </a:r>
            <a:endParaRPr sz="2300" b="1">
              <a:solidFill>
                <a:srgbClr val="0C343D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solidFill>
                  <a:srgbClr val="0C343D"/>
                </a:solidFill>
              </a:rPr>
              <a:t>Day 1:</a:t>
            </a:r>
            <a:r>
              <a:rPr lang="en-US" sz="2000"/>
              <a:t> Review of scientific progress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solidFill>
                  <a:srgbClr val="0C343D"/>
                </a:solidFill>
              </a:rPr>
              <a:t>Day 2:</a:t>
            </a:r>
            <a:r>
              <a:rPr lang="en-US" sz="2000"/>
              <a:t> DEI focused training + assessment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solidFill>
                  <a:srgbClr val="0C343D"/>
                </a:solidFill>
              </a:rPr>
              <a:t>Day 3:</a:t>
            </a:r>
            <a:r>
              <a:rPr lang="en-US" sz="2000"/>
              <a:t> Reflection + adjusting priorities</a:t>
            </a:r>
            <a:endParaRPr sz="1800"/>
          </a:p>
        </p:txBody>
      </p:sp>
      <p:sp>
        <p:nvSpPr>
          <p:cNvPr id="552" name="Google Shape;552;g96a0752ac4_0_464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553" name="Google Shape;553;g96a0752ac4_0_464"/>
          <p:cNvPicPr preferRelativeResize="0"/>
          <p:nvPr/>
        </p:nvPicPr>
        <p:blipFill rotWithShape="1">
          <a:blip r:embed="rId3">
            <a:alphaModFix/>
          </a:blip>
          <a:srcRect l="3180" t="9645" r="3283" b="6264"/>
          <a:stretch/>
        </p:blipFill>
        <p:spPr>
          <a:xfrm>
            <a:off x="6589550" y="2014900"/>
            <a:ext cx="5250750" cy="2828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5"/>
          <p:cNvSpPr txBox="1">
            <a:spLocks noGrp="1"/>
          </p:cNvSpPr>
          <p:nvPr>
            <p:ph type="title"/>
          </p:nvPr>
        </p:nvSpPr>
        <p:spPr>
          <a:xfrm>
            <a:off x="352825" y="139050"/>
            <a:ext cx="11839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300" b="1"/>
              <a:t>Documents support efficiency + transparency</a:t>
            </a:r>
            <a:endParaRPr sz="3300" b="1"/>
          </a:p>
        </p:txBody>
      </p:sp>
      <p:sp>
        <p:nvSpPr>
          <p:cNvPr id="559" name="Google Shape;559;p35"/>
          <p:cNvSpPr txBox="1">
            <a:spLocks noGrp="1"/>
          </p:cNvSpPr>
          <p:nvPr>
            <p:ph type="body" idx="1"/>
          </p:nvPr>
        </p:nvSpPr>
        <p:spPr>
          <a:xfrm>
            <a:off x="494625" y="957250"/>
            <a:ext cx="10023900" cy="4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90" b="1">
                <a:solidFill>
                  <a:srgbClr val="0C343D"/>
                </a:solidFill>
              </a:rPr>
              <a:t>Ethics Handbook</a:t>
            </a:r>
            <a:endParaRPr sz="2490">
              <a:solidFill>
                <a:srgbClr val="0C343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Expectations will be clearly stated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•"/>
            </a:pPr>
            <a:r>
              <a:rPr lang="en-US" sz="2000" b="1">
                <a:solidFill>
                  <a:srgbClr val="0C343D"/>
                </a:solidFill>
              </a:rPr>
              <a:t>Example Topics</a:t>
            </a:r>
            <a:endParaRPr sz="2000" b="1">
              <a:solidFill>
                <a:srgbClr val="0C343D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Collaborative roles + responsibilities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Authorship policies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Mentorship expectations</a:t>
            </a:r>
            <a:endParaRPr sz="1800"/>
          </a:p>
          <a:p>
            <a:pPr marL="508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000" b="1">
              <a:solidFill>
                <a:srgbClr val="0F6051"/>
              </a:solidFill>
            </a:endParaRPr>
          </a:p>
          <a:p>
            <a:pPr marL="508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90" b="1">
                <a:solidFill>
                  <a:srgbClr val="0C343D"/>
                </a:solidFill>
              </a:rPr>
              <a:t>Operations Manual </a:t>
            </a:r>
            <a:endParaRPr sz="2490" b="1">
              <a:solidFill>
                <a:srgbClr val="0C343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Standard procedures will be described in one place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•"/>
            </a:pPr>
            <a:r>
              <a:rPr lang="en-US" sz="2000" b="1">
                <a:solidFill>
                  <a:srgbClr val="0C343D"/>
                </a:solidFill>
              </a:rPr>
              <a:t>Example Topics</a:t>
            </a:r>
            <a:endParaRPr sz="2000" b="1">
              <a:solidFill>
                <a:srgbClr val="0C343D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Annual funding allocation proposals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Committee roles + responsibilities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Staff roles + responsibilities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Conflict resolution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 b="1">
              <a:solidFill>
                <a:srgbClr val="0F605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rgbClr val="0C343D"/>
                </a:solidFill>
              </a:rPr>
              <a:t>Operational documents will be updated as needed + reviewed formally at annual meeting</a:t>
            </a:r>
            <a:endParaRPr sz="2400" b="1">
              <a:solidFill>
                <a:srgbClr val="0C343D"/>
              </a:solidFill>
            </a:endParaRPr>
          </a:p>
        </p:txBody>
      </p:sp>
      <p:sp>
        <p:nvSpPr>
          <p:cNvPr id="560" name="Google Shape;560;p35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561" name="Google Shape;561;p35"/>
          <p:cNvPicPr preferRelativeResize="0"/>
          <p:nvPr/>
        </p:nvPicPr>
        <p:blipFill rotWithShape="1">
          <a:blip r:embed="rId3">
            <a:alphaModFix/>
          </a:blip>
          <a:srcRect l="7026" t="14103" r="5584" b="16524"/>
          <a:stretch/>
        </p:blipFill>
        <p:spPr>
          <a:xfrm>
            <a:off x="9983958" y="2086761"/>
            <a:ext cx="1770499" cy="21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7732" y="2086761"/>
            <a:ext cx="1714500" cy="222885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6a0752ac4_0_3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Internal + external communication will be multi-faceted</a:t>
            </a:r>
            <a:endParaRPr sz="3600" b="1"/>
          </a:p>
        </p:txBody>
      </p:sp>
      <p:sp>
        <p:nvSpPr>
          <p:cNvPr id="568" name="Google Shape;568;g96a0752ac4_0_325"/>
          <p:cNvSpPr txBox="1">
            <a:spLocks noGrp="1"/>
          </p:cNvSpPr>
          <p:nvPr>
            <p:ph type="body" idx="1"/>
          </p:nvPr>
        </p:nvSpPr>
        <p:spPr>
          <a:xfrm>
            <a:off x="838200" y="15601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Annual Report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Scientific progress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Education, proactive and integrative DEI initiatives + outcomes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Monthly Newsletter</a:t>
            </a:r>
            <a:endParaRPr sz="2100" b="1">
              <a:solidFill>
                <a:srgbClr val="0C343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Climate change indicators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Team highlights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Practical implications for stakeholders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00" b="1">
                <a:solidFill>
                  <a:srgbClr val="0C343D"/>
                </a:solidFill>
              </a:rPr>
              <a:t>Website</a:t>
            </a:r>
            <a:endParaRPr sz="2100">
              <a:solidFill>
                <a:srgbClr val="0C343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Research + education products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Event engagement opportunities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Communications supported by Knowledge Transfer Program Manager + Staff Writer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</p:txBody>
      </p:sp>
      <p:sp>
        <p:nvSpPr>
          <p:cNvPr id="569" name="Google Shape;569;g96a0752ac4_0_325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570" name="Google Shape;570;g96a0752ac4_0_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425" y="1560150"/>
            <a:ext cx="3343375" cy="32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96c131115e_0_0"/>
          <p:cNvGrpSpPr/>
          <p:nvPr/>
        </p:nvGrpSpPr>
        <p:grpSpPr>
          <a:xfrm>
            <a:off x="2823300" y="1690825"/>
            <a:ext cx="6359525" cy="4269713"/>
            <a:chOff x="2823300" y="1690825"/>
            <a:chExt cx="6359525" cy="4269713"/>
          </a:xfrm>
        </p:grpSpPr>
        <p:pic>
          <p:nvPicPr>
            <p:cNvPr id="110" name="Google Shape;110;g96c131115e_0_0"/>
            <p:cNvPicPr preferRelativeResize="0"/>
            <p:nvPr/>
          </p:nvPicPr>
          <p:blipFill rotWithShape="1">
            <a:blip r:embed="rId3">
              <a:alphaModFix/>
            </a:blip>
            <a:srcRect l="15943" t="6402" r="14644" b="9358"/>
            <a:stretch/>
          </p:blipFill>
          <p:spPr>
            <a:xfrm>
              <a:off x="3009175" y="1690825"/>
              <a:ext cx="6173650" cy="42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g96c131115e_0_0"/>
            <p:cNvSpPr/>
            <p:nvPr/>
          </p:nvSpPr>
          <p:spPr>
            <a:xfrm>
              <a:off x="2823300" y="4618725"/>
              <a:ext cx="1586100" cy="1325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96c131115e_0_0"/>
            <p:cNvSpPr/>
            <p:nvPr/>
          </p:nvSpPr>
          <p:spPr>
            <a:xfrm>
              <a:off x="4362050" y="5202438"/>
              <a:ext cx="1329600" cy="758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96c131115e_0_0"/>
          <p:cNvSpPr txBox="1">
            <a:spLocks noGrp="1"/>
          </p:cNvSpPr>
          <p:nvPr>
            <p:ph type="title"/>
          </p:nvPr>
        </p:nvSpPr>
        <p:spPr>
          <a:xfrm>
            <a:off x="491225" y="143675"/>
            <a:ext cx="1154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spans the continent, with NYC as hub</a:t>
            </a:r>
            <a:endParaRPr sz="3600" b="1"/>
          </a:p>
        </p:txBody>
      </p:sp>
      <p:pic>
        <p:nvPicPr>
          <p:cNvPr id="114" name="Google Shape;114;g96c131115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8250" y="3332500"/>
            <a:ext cx="621350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96c131115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1700" y="1970050"/>
            <a:ext cx="621350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96c131115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2212" y="2747075"/>
            <a:ext cx="1048450" cy="1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96c131115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7663" y="1607500"/>
            <a:ext cx="621350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96c131115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7652" y="2072410"/>
            <a:ext cx="1427214" cy="6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96c131115e_0_0" descr="Team Geismar | MIJORI"/>
          <p:cNvPicPr preferRelativeResize="0"/>
          <p:nvPr/>
        </p:nvPicPr>
        <p:blipFill rotWithShape="1">
          <a:blip r:embed="rId7">
            <a:alphaModFix/>
          </a:blip>
          <a:srcRect l="17147" t="6129" r="18168"/>
          <a:stretch/>
        </p:blipFill>
        <p:spPr>
          <a:xfrm>
            <a:off x="10371115" y="2125182"/>
            <a:ext cx="480707" cy="69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96c131115e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79919" y="4550419"/>
            <a:ext cx="868375" cy="8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96c131115e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65003" y="3418348"/>
            <a:ext cx="401418" cy="4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96c131115e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8571" y="1198684"/>
            <a:ext cx="817609" cy="40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96c131115e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79604" y="5401746"/>
            <a:ext cx="946294" cy="4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96c131115e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00344" y="3366063"/>
            <a:ext cx="697626" cy="69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96c131115e_0_0"/>
          <p:cNvPicPr preferRelativeResize="0"/>
          <p:nvPr/>
        </p:nvPicPr>
        <p:blipFill rotWithShape="1">
          <a:blip r:embed="rId13">
            <a:alphaModFix/>
          </a:blip>
          <a:srcRect t="40994" b="40602"/>
          <a:stretch/>
        </p:blipFill>
        <p:spPr>
          <a:xfrm>
            <a:off x="9579608" y="4590086"/>
            <a:ext cx="1427226" cy="26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96c131115e_0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44748" y="2141238"/>
            <a:ext cx="537000" cy="5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96c131115e_0_0"/>
          <p:cNvPicPr preferRelativeResize="0"/>
          <p:nvPr/>
        </p:nvPicPr>
        <p:blipFill rotWithShape="1">
          <a:blip r:embed="rId15">
            <a:alphaModFix/>
          </a:blip>
          <a:srcRect l="15244" t="28004" r="11677" b="29761"/>
          <a:stretch/>
        </p:blipFill>
        <p:spPr>
          <a:xfrm>
            <a:off x="10151717" y="3478611"/>
            <a:ext cx="817609" cy="47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96c131115e_0_0"/>
          <p:cNvPicPr preferRelativeResize="0"/>
          <p:nvPr/>
        </p:nvPicPr>
        <p:blipFill rotWithShape="1">
          <a:blip r:embed="rId16">
            <a:alphaModFix/>
          </a:blip>
          <a:srcRect l="12637" t="43519" r="12004" b="43366"/>
          <a:stretch/>
        </p:blipFill>
        <p:spPr>
          <a:xfrm>
            <a:off x="10279431" y="4194322"/>
            <a:ext cx="1957251" cy="17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96c131115e_0_0" descr="NASA insignia - Wikiped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52764" y="2894135"/>
            <a:ext cx="537000" cy="4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96c131115e_0_0"/>
          <p:cNvPicPr preferRelativeResize="0"/>
          <p:nvPr/>
        </p:nvPicPr>
        <p:blipFill rotWithShape="1">
          <a:blip r:embed="rId18">
            <a:alphaModFix/>
          </a:blip>
          <a:srcRect r="-1010" b="-6587"/>
          <a:stretch/>
        </p:blipFill>
        <p:spPr>
          <a:xfrm>
            <a:off x="5254725" y="3491516"/>
            <a:ext cx="2115701" cy="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96c131115e_0_0" descr="Best Films Never Made: Neill Blomkamp's Halo | HuffPost"/>
          <p:cNvPicPr preferRelativeResize="0"/>
          <p:nvPr/>
        </p:nvPicPr>
        <p:blipFill rotWithShape="1">
          <a:blip r:embed="rId19">
            <a:alphaModFix/>
          </a:blip>
          <a:srcRect l="10561" t="30693" r="10561" b="35745"/>
          <a:stretch/>
        </p:blipFill>
        <p:spPr>
          <a:xfrm>
            <a:off x="2083474" y="1765337"/>
            <a:ext cx="1174766" cy="28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96c131115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3550" y="1469375"/>
            <a:ext cx="621350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96c131115e_0_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96387" y="5039529"/>
            <a:ext cx="1193651" cy="1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96c131115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5525" y="2251775"/>
            <a:ext cx="621350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96c131115e_0_0"/>
          <p:cNvPicPr preferRelativeResize="0"/>
          <p:nvPr/>
        </p:nvPicPr>
        <p:blipFill rotWithShape="1">
          <a:blip r:embed="rId21">
            <a:alphaModFix/>
          </a:blip>
          <a:srcRect t="15003" b="19077"/>
          <a:stretch/>
        </p:blipFill>
        <p:spPr>
          <a:xfrm>
            <a:off x="6859375" y="1970050"/>
            <a:ext cx="1193650" cy="2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96c131115e_0_0"/>
          <p:cNvPicPr preferRelativeResize="0"/>
          <p:nvPr/>
        </p:nvPicPr>
        <p:blipFill rotWithShape="1">
          <a:blip r:embed="rId22">
            <a:alphaModFix/>
          </a:blip>
          <a:srcRect l="13377" t="23022" r="11383" b="29004"/>
          <a:stretch/>
        </p:blipFill>
        <p:spPr>
          <a:xfrm>
            <a:off x="10371125" y="3019375"/>
            <a:ext cx="1394343" cy="2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96c131115e_0_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736875" y="2528037"/>
            <a:ext cx="1258346" cy="4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96c131115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9200" y="2512925"/>
            <a:ext cx="621350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96c131115e_0_0"/>
          <p:cNvPicPr preferRelativeResize="0"/>
          <p:nvPr/>
        </p:nvPicPr>
        <p:blipFill rotWithShape="1">
          <a:blip r:embed="rId24">
            <a:alphaModFix amt="78000"/>
          </a:blip>
          <a:srcRect/>
          <a:stretch/>
        </p:blipFill>
        <p:spPr>
          <a:xfrm>
            <a:off x="7841401" y="1466213"/>
            <a:ext cx="1670450" cy="160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96c131115e_0_0"/>
          <p:cNvPicPr preferRelativeResize="0"/>
          <p:nvPr/>
        </p:nvPicPr>
        <p:blipFill rotWithShape="1">
          <a:blip r:embed="rId25">
            <a:alphaModFix/>
          </a:blip>
          <a:srcRect l="24825" t="8088" r="27024" b="40874"/>
          <a:stretch/>
        </p:blipFill>
        <p:spPr>
          <a:xfrm>
            <a:off x="10989675" y="5214950"/>
            <a:ext cx="1048449" cy="59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96c131115e_0_0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711517" y="3944556"/>
            <a:ext cx="523906" cy="54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96c131115e_0_0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542651" y="4091610"/>
            <a:ext cx="1129548" cy="32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96c131115e_0_0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799052" y="3369070"/>
            <a:ext cx="786955" cy="52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96c131115e_0_0"/>
          <p:cNvPicPr preferRelativeResize="0"/>
          <p:nvPr/>
        </p:nvPicPr>
        <p:blipFill rotWithShape="1">
          <a:blip r:embed="rId29">
            <a:alphaModFix/>
          </a:blip>
          <a:srcRect t="15437" b="15582"/>
          <a:stretch/>
        </p:blipFill>
        <p:spPr>
          <a:xfrm>
            <a:off x="9007642" y="3490471"/>
            <a:ext cx="944669" cy="28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96c131115e_0_0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1184833" y="4751530"/>
            <a:ext cx="912173" cy="26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96c131115e_0_0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5700559" y="2141257"/>
            <a:ext cx="604995" cy="36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96c131115e_0_0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48" name="Google Shape;148;g96c131115e_0_0" descr="Google has a new logo - The Verge"/>
          <p:cNvPicPr preferRelativeResize="0"/>
          <p:nvPr/>
        </p:nvPicPr>
        <p:blipFill rotWithShape="1">
          <a:blip r:embed="rId32">
            <a:alphaModFix/>
          </a:blip>
          <a:srcRect l="6837" t="29370" r="5710" b="24898"/>
          <a:stretch/>
        </p:blipFill>
        <p:spPr>
          <a:xfrm>
            <a:off x="2035226" y="2926366"/>
            <a:ext cx="959997" cy="3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816215fbd_0_17"/>
          <p:cNvSpPr txBox="1">
            <a:spLocks noGrp="1"/>
          </p:cNvSpPr>
          <p:nvPr>
            <p:ph type="body" idx="1"/>
          </p:nvPr>
        </p:nvSpPr>
        <p:spPr>
          <a:xfrm>
            <a:off x="636325" y="1244175"/>
            <a:ext cx="11466600" cy="4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Research</a:t>
            </a:r>
            <a:r>
              <a:rPr lang="en-US" sz="2400"/>
              <a:t>: Applicability of machine learning in CESM</a:t>
            </a:r>
            <a:endParaRPr sz="2400"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Potential </a:t>
            </a:r>
            <a:r>
              <a:rPr lang="en-US" sz="2000" i="1"/>
              <a:t>bottleneck</a:t>
            </a:r>
            <a:r>
              <a:rPr lang="en-US" sz="2000"/>
              <a:t>: numerical instability + generalization</a:t>
            </a:r>
            <a:endParaRPr sz="2000"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/>
              <a:t>Solutions</a:t>
            </a:r>
            <a:r>
              <a:rPr lang="en-US" sz="2000"/>
              <a:t>:   experience with current parameterizations </a:t>
            </a:r>
            <a:br>
              <a:rPr lang="en-US" sz="2000"/>
            </a:br>
            <a:r>
              <a:rPr lang="en-US" sz="2000"/>
              <a:t>				+ eigenvalues + regularization + causality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/>
          </a:p>
        </p:txBody>
      </p:sp>
      <p:sp>
        <p:nvSpPr>
          <p:cNvPr id="577" name="Google Shape;577;g9816215fbd_0_17"/>
          <p:cNvSpPr txBox="1">
            <a:spLocks noGrp="1"/>
          </p:cNvSpPr>
          <p:nvPr>
            <p:ph type="title"/>
          </p:nvPr>
        </p:nvSpPr>
        <p:spPr>
          <a:xfrm>
            <a:off x="725400" y="108000"/>
            <a:ext cx="10741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LEAP is prepared to address challenges as we enter uncharted territories </a:t>
            </a:r>
            <a:endParaRPr sz="3600" b="1"/>
          </a:p>
        </p:txBody>
      </p:sp>
      <p:sp>
        <p:nvSpPr>
          <p:cNvPr id="578" name="Google Shape;578;g9816215fbd_0_1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9816215fbd_0_37"/>
          <p:cNvSpPr txBox="1">
            <a:spLocks noGrp="1"/>
          </p:cNvSpPr>
          <p:nvPr>
            <p:ph type="body" idx="1"/>
          </p:nvPr>
        </p:nvSpPr>
        <p:spPr>
          <a:xfrm>
            <a:off x="636325" y="1244175"/>
            <a:ext cx="11466600" cy="4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2400"/>
              <a:buChar char="•"/>
            </a:pPr>
            <a:r>
              <a:rPr lang="en-US" sz="2400" b="1">
                <a:solidFill>
                  <a:srgbClr val="9E9E9E"/>
                </a:solidFill>
              </a:rPr>
              <a:t>Research</a:t>
            </a:r>
            <a:r>
              <a:rPr lang="en-US" sz="2400">
                <a:solidFill>
                  <a:srgbClr val="9E9E9E"/>
                </a:solidFill>
              </a:rPr>
              <a:t>: Applicability of machine learning in CESM</a:t>
            </a:r>
            <a:endParaRPr sz="2400">
              <a:solidFill>
                <a:srgbClr val="9E9E9E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9E9E9E"/>
                </a:solidFill>
              </a:rPr>
              <a:t>Potential</a:t>
            </a:r>
            <a:r>
              <a:rPr lang="en-US" sz="2000" i="1">
                <a:solidFill>
                  <a:srgbClr val="9E9E9E"/>
                </a:solidFill>
              </a:rPr>
              <a:t> bottlenecks</a:t>
            </a:r>
            <a:r>
              <a:rPr lang="en-US" sz="2000">
                <a:solidFill>
                  <a:srgbClr val="9E9E9E"/>
                </a:solidFill>
              </a:rPr>
              <a:t>: numerical instability + generalization</a:t>
            </a:r>
            <a:endParaRPr sz="2000">
              <a:solidFill>
                <a:srgbClr val="9E9E9E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>
                <a:solidFill>
                  <a:srgbClr val="9E9E9E"/>
                </a:solidFill>
              </a:rPr>
              <a:t>Solutions</a:t>
            </a:r>
            <a:r>
              <a:rPr lang="en-US" sz="2000">
                <a:solidFill>
                  <a:srgbClr val="9E9E9E"/>
                </a:solidFill>
              </a:rPr>
              <a:t>:   experience with current parameterizations </a:t>
            </a:r>
            <a:br>
              <a:rPr lang="en-US" sz="2000">
                <a:solidFill>
                  <a:srgbClr val="9E9E9E"/>
                </a:solidFill>
              </a:rPr>
            </a:br>
            <a:r>
              <a:rPr lang="en-US" sz="2000">
                <a:solidFill>
                  <a:srgbClr val="9E9E9E"/>
                </a:solidFill>
              </a:rPr>
              <a:t>				+ eigenvalues + regularization + causality</a:t>
            </a:r>
            <a:endParaRPr sz="2000">
              <a:solidFill>
                <a:srgbClr val="9E9E9E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Management</a:t>
            </a:r>
            <a:endParaRPr sz="2400" b="1"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Potential </a:t>
            </a:r>
            <a:r>
              <a:rPr lang="en-US" sz="2000" i="1"/>
              <a:t>bottleneck</a:t>
            </a:r>
            <a:r>
              <a:rPr lang="en-US" sz="2000"/>
              <a:t>: conflicts from internal funding process </a:t>
            </a:r>
            <a:endParaRPr sz="2000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/>
              <a:t>Solution</a:t>
            </a:r>
            <a:r>
              <a:rPr lang="en-US" sz="2000"/>
              <a:t>:  </a:t>
            </a:r>
            <a:r>
              <a:rPr lang="en-US" sz="2000">
                <a:solidFill>
                  <a:srgbClr val="000000"/>
                </a:solidFill>
              </a:rPr>
              <a:t>Seek best practices (CU seed funding)</a:t>
            </a:r>
            <a:endParaRPr sz="20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+ define priorities + transparent funding review + reduced COI</a:t>
            </a:r>
            <a:endParaRPr sz="20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/>
          </a:p>
        </p:txBody>
      </p:sp>
      <p:sp>
        <p:nvSpPr>
          <p:cNvPr id="584" name="Google Shape;584;g9816215fbd_0_37"/>
          <p:cNvSpPr txBox="1">
            <a:spLocks noGrp="1"/>
          </p:cNvSpPr>
          <p:nvPr>
            <p:ph type="title"/>
          </p:nvPr>
        </p:nvSpPr>
        <p:spPr>
          <a:xfrm>
            <a:off x="725400" y="108000"/>
            <a:ext cx="10741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is prepared to address challenges as we enter uncharted territories </a:t>
            </a:r>
            <a:endParaRPr sz="3600" b="1"/>
          </a:p>
        </p:txBody>
      </p:sp>
      <p:sp>
        <p:nvSpPr>
          <p:cNvPr id="585" name="Google Shape;585;g9816215fbd_0_3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816215fbd_0_43"/>
          <p:cNvSpPr txBox="1">
            <a:spLocks noGrp="1"/>
          </p:cNvSpPr>
          <p:nvPr>
            <p:ph type="body" idx="1"/>
          </p:nvPr>
        </p:nvSpPr>
        <p:spPr>
          <a:xfrm>
            <a:off x="636325" y="1244175"/>
            <a:ext cx="11466600" cy="4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2400"/>
              <a:buChar char="•"/>
            </a:pPr>
            <a:r>
              <a:rPr lang="en-US" sz="2400" b="1">
                <a:solidFill>
                  <a:srgbClr val="9E9E9E"/>
                </a:solidFill>
              </a:rPr>
              <a:t>Research</a:t>
            </a:r>
            <a:r>
              <a:rPr lang="en-US" sz="2400">
                <a:solidFill>
                  <a:srgbClr val="9E9E9E"/>
                </a:solidFill>
              </a:rPr>
              <a:t>: Applicability of machine learning in CESM</a:t>
            </a:r>
            <a:endParaRPr sz="2400">
              <a:solidFill>
                <a:srgbClr val="9E9E9E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9E9E9E"/>
                </a:solidFill>
              </a:rPr>
              <a:t>Potential</a:t>
            </a:r>
            <a:r>
              <a:rPr lang="en-US" sz="2000" i="1">
                <a:solidFill>
                  <a:srgbClr val="9E9E9E"/>
                </a:solidFill>
              </a:rPr>
              <a:t> bottlenecks</a:t>
            </a:r>
            <a:r>
              <a:rPr lang="en-US" sz="2000">
                <a:solidFill>
                  <a:srgbClr val="9E9E9E"/>
                </a:solidFill>
              </a:rPr>
              <a:t>: numerical instability + generalization</a:t>
            </a:r>
            <a:endParaRPr sz="2000">
              <a:solidFill>
                <a:srgbClr val="9E9E9E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>
                <a:solidFill>
                  <a:srgbClr val="9E9E9E"/>
                </a:solidFill>
              </a:rPr>
              <a:t>Solutions</a:t>
            </a:r>
            <a:r>
              <a:rPr lang="en-US" sz="2000">
                <a:solidFill>
                  <a:srgbClr val="9E9E9E"/>
                </a:solidFill>
              </a:rPr>
              <a:t>:   experience with current parameterizations </a:t>
            </a:r>
            <a:br>
              <a:rPr lang="en-US" sz="2000">
                <a:solidFill>
                  <a:srgbClr val="9E9E9E"/>
                </a:solidFill>
              </a:rPr>
            </a:br>
            <a:r>
              <a:rPr lang="en-US" sz="2000">
                <a:solidFill>
                  <a:srgbClr val="9E9E9E"/>
                </a:solidFill>
              </a:rPr>
              <a:t>				+ eigenvalues + regularization + causality</a:t>
            </a:r>
            <a:endParaRPr sz="2000">
              <a:solidFill>
                <a:srgbClr val="9E9E9E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2400"/>
              <a:buChar char="•"/>
            </a:pPr>
            <a:r>
              <a:rPr lang="en-US" sz="2400" b="1">
                <a:solidFill>
                  <a:srgbClr val="9E9E9E"/>
                </a:solidFill>
              </a:rPr>
              <a:t>Management</a:t>
            </a:r>
            <a:endParaRPr sz="2400" b="1">
              <a:solidFill>
                <a:srgbClr val="9E9E9E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9E9E9E"/>
                </a:solidFill>
              </a:rPr>
              <a:t>Potential </a:t>
            </a:r>
            <a:r>
              <a:rPr lang="en-US" sz="2000" i="1">
                <a:solidFill>
                  <a:srgbClr val="9E9E9E"/>
                </a:solidFill>
              </a:rPr>
              <a:t>bottleneck:</a:t>
            </a:r>
            <a:r>
              <a:rPr lang="en-US" sz="2000">
                <a:solidFill>
                  <a:srgbClr val="9E9E9E"/>
                </a:solidFill>
              </a:rPr>
              <a:t> conflicts from internal funding process </a:t>
            </a:r>
            <a:endParaRPr sz="2000" i="1">
              <a:solidFill>
                <a:srgbClr val="9E9E9E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>
                <a:solidFill>
                  <a:srgbClr val="9E9E9E"/>
                </a:solidFill>
              </a:rPr>
              <a:t>Solution</a:t>
            </a:r>
            <a:r>
              <a:rPr lang="en-US" sz="2000">
                <a:solidFill>
                  <a:srgbClr val="9E9E9E"/>
                </a:solidFill>
              </a:rPr>
              <a:t>:  Seek best practices (CU seed funding)</a:t>
            </a:r>
            <a:endParaRPr sz="2000">
              <a:solidFill>
                <a:srgbClr val="9E9E9E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9E9E9E"/>
                </a:solidFill>
              </a:rPr>
              <a:t>+ define priorities + transparent funding review + reduce COI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>
              <a:solidFill>
                <a:srgbClr val="9E9E9E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Diversity</a:t>
            </a:r>
            <a:endParaRPr sz="24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Potential </a:t>
            </a:r>
            <a:r>
              <a:rPr lang="en-US" sz="2000" i="1"/>
              <a:t>bottleneck</a:t>
            </a:r>
            <a:r>
              <a:rPr lang="en-US" sz="2000"/>
              <a:t>: limited diversity after a few (e.g. 2) years</a:t>
            </a:r>
            <a:endParaRPr sz="2000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/>
              <a:t>Solution</a:t>
            </a:r>
            <a:r>
              <a:rPr lang="en-US" sz="2000"/>
              <a:t>: increase collaboration with successful pipeline programs </a:t>
            </a:r>
            <a:endParaRPr sz="20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+ expand reach in NYC’s diverse communities </a:t>
            </a:r>
            <a:br>
              <a:rPr lang="en-US" sz="2000"/>
            </a:br>
            <a:r>
              <a:rPr lang="en-US" sz="2000"/>
              <a:t>+ partnership with NSBE (5 URM graduate/year) </a:t>
            </a:r>
            <a:endParaRPr sz="20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+ SWOT analysis to reallocate funds </a:t>
            </a: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/>
          </a:p>
        </p:txBody>
      </p:sp>
      <p:sp>
        <p:nvSpPr>
          <p:cNvPr id="591" name="Google Shape;591;g9816215fbd_0_43"/>
          <p:cNvSpPr txBox="1">
            <a:spLocks noGrp="1"/>
          </p:cNvSpPr>
          <p:nvPr>
            <p:ph type="title"/>
          </p:nvPr>
        </p:nvSpPr>
        <p:spPr>
          <a:xfrm>
            <a:off x="725400" y="108000"/>
            <a:ext cx="10741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600" b="1"/>
              <a:t>LEAP is prepared to address challenges as we enter uncharted territories </a:t>
            </a:r>
            <a:endParaRPr sz="3600" b="1"/>
          </a:p>
        </p:txBody>
      </p:sp>
      <p:sp>
        <p:nvSpPr>
          <p:cNvPr id="592" name="Google Shape;592;g9816215fbd_0_43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"/>
          <p:cNvSpPr txBox="1">
            <a:spLocks noGrp="1"/>
          </p:cNvSpPr>
          <p:nvPr>
            <p:ph type="title"/>
          </p:nvPr>
        </p:nvSpPr>
        <p:spPr>
          <a:xfrm>
            <a:off x="731695" y="271210"/>
            <a:ext cx="10741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We are ready for this  </a:t>
            </a:r>
            <a:endParaRPr sz="3600" b="1"/>
          </a:p>
        </p:txBody>
      </p:sp>
      <p:sp>
        <p:nvSpPr>
          <p:cNvPr id="598" name="Google Shape;598;p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599" name="Google Shape;5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468" y="271210"/>
            <a:ext cx="4481332" cy="11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8796" y="1626975"/>
            <a:ext cx="7128667" cy="408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"/>
          <p:cNvSpPr txBox="1">
            <a:spLocks noGrp="1"/>
          </p:cNvSpPr>
          <p:nvPr>
            <p:ph type="body" idx="1"/>
          </p:nvPr>
        </p:nvSpPr>
        <p:spPr>
          <a:xfrm>
            <a:off x="636325" y="1639135"/>
            <a:ext cx="10919405" cy="425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LEAP brings </a:t>
            </a:r>
            <a:r>
              <a:rPr lang="en-US" sz="2400" i="1"/>
              <a:t>transformative impacts</a:t>
            </a:r>
            <a:r>
              <a:rPr lang="en-US" sz="2400"/>
              <a:t>: 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proposal process has demonstrated we are </a:t>
            </a:r>
            <a:r>
              <a:rPr lang="en-US" sz="2400" i="1"/>
              <a:t>a team</a:t>
            </a:r>
            <a:r>
              <a:rPr lang="en-US" sz="2400"/>
              <a:t>: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i="1"/>
              <a:t>Collaboratively</a:t>
            </a:r>
            <a:r>
              <a:rPr lang="en-US" sz="2000"/>
              <a:t> defined governance + priorities + funding</a:t>
            </a:r>
            <a:endParaRPr sz="100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Made hard </a:t>
            </a:r>
            <a:r>
              <a:rPr lang="en-US" sz="2000" i="1"/>
              <a:t>decisions</a:t>
            </a:r>
            <a:r>
              <a:rPr lang="en-US" sz="2000"/>
              <a:t> </a:t>
            </a:r>
            <a:endParaRPr sz="200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Created unique</a:t>
            </a:r>
            <a:r>
              <a:rPr lang="en-US" sz="2000" i="1"/>
              <a:t> dialogue</a:t>
            </a:r>
            <a:r>
              <a:rPr lang="en-US" sz="2000"/>
              <a:t> (climate + data science, broader impacts)</a:t>
            </a:r>
            <a:endParaRPr sz="20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are ready and uniquely positioned to execute our vision: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sp>
        <p:nvSpPr>
          <p:cNvPr id="606" name="Google Shape;606;p4"/>
          <p:cNvSpPr txBox="1">
            <a:spLocks noGrp="1"/>
          </p:cNvSpPr>
          <p:nvPr>
            <p:ph type="title"/>
          </p:nvPr>
        </p:nvSpPr>
        <p:spPr>
          <a:xfrm>
            <a:off x="731695" y="271210"/>
            <a:ext cx="10741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We are ready for this  </a:t>
            </a:r>
            <a:endParaRPr sz="3600" b="1"/>
          </a:p>
        </p:txBody>
      </p:sp>
      <p:sp>
        <p:nvSpPr>
          <p:cNvPr id="607" name="Google Shape;607;p4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608" name="Google Shape;6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468" y="271210"/>
            <a:ext cx="4481332" cy="11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4"/>
          <p:cNvSpPr txBox="1"/>
          <p:nvPr/>
        </p:nvSpPr>
        <p:spPr>
          <a:xfrm>
            <a:off x="731704" y="4869661"/>
            <a:ext cx="105126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LEAP forward in the reliability, utility, and reach of climate projections through synergistic innovations in data science and climate science</a:t>
            </a:r>
            <a:endParaRPr sz="2400" b="1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4025" y="2088363"/>
            <a:ext cx="891826" cy="7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4898" y="2158638"/>
            <a:ext cx="117729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1774" y="2177438"/>
            <a:ext cx="1121317" cy="5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6562" y="2185501"/>
            <a:ext cx="731700" cy="5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"/>
          <p:cNvPicPr preferRelativeResize="0"/>
          <p:nvPr/>
        </p:nvPicPr>
        <p:blipFill rotWithShape="1">
          <a:blip r:embed="rId8">
            <a:alphaModFix/>
          </a:blip>
          <a:srcRect l="14390" t="18273"/>
          <a:stretch/>
        </p:blipFill>
        <p:spPr>
          <a:xfrm>
            <a:off x="5014462" y="2158651"/>
            <a:ext cx="117730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0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400"/>
              <a:t>Questions?</a:t>
            </a:r>
            <a:endParaRPr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6d67f317c_0_1"/>
          <p:cNvSpPr txBox="1">
            <a:spLocks noGrp="1"/>
          </p:cNvSpPr>
          <p:nvPr>
            <p:ph type="title"/>
          </p:nvPr>
        </p:nvSpPr>
        <p:spPr>
          <a:xfrm>
            <a:off x="838200" y="200234"/>
            <a:ext cx="109005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Complementary university </a:t>
            </a:r>
            <a:r>
              <a:rPr lang="en-US" sz="36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capabilities integrated through structured </a:t>
            </a:r>
            <a:r>
              <a:rPr lang="en-US" sz="3600" b="1"/>
              <a:t>programs</a:t>
            </a:r>
            <a:endParaRPr sz="3600" b="1">
              <a:solidFill>
                <a:srgbClr val="FF0000"/>
              </a:solidFill>
            </a:endParaRPr>
          </a:p>
        </p:txBody>
      </p:sp>
      <p:graphicFrame>
        <p:nvGraphicFramePr>
          <p:cNvPr id="154" name="Google Shape;154;g96d67f317c_0_1"/>
          <p:cNvGraphicFramePr/>
          <p:nvPr/>
        </p:nvGraphicFramePr>
        <p:xfrm>
          <a:off x="731700" y="1577775"/>
          <a:ext cx="4923275" cy="4206030"/>
        </p:xfrm>
        <a:graphic>
          <a:graphicData uri="http://schemas.openxmlformats.org/drawingml/2006/table">
            <a:tbl>
              <a:tblPr>
                <a:noFill/>
                <a:tableStyleId>{A2350F3F-A4E6-42A1-B620-B55FC2BBC2B0}</a:tableStyleId>
              </a:tblPr>
              <a:tblGrid>
                <a:gridCol w="123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University</a:t>
                      </a:r>
                      <a:endParaRPr sz="16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Expertise</a:t>
                      </a:r>
                      <a:endParaRPr sz="16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Columbia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Climate science, data science, psychology, management, education, communications </a:t>
                      </a:r>
                      <a:br>
                        <a:rPr lang="en-US" sz="1600" u="none" strike="noStrike" cap="none"/>
                      </a:br>
                      <a:r>
                        <a:rPr lang="en-US" sz="1600" u="none" strike="noStrike" cap="none"/>
                        <a:t>→ build on transdisciplinary culture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NYU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Machine learning for ocean modeling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UC Irvine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Computational atmospheric physics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Minnesota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Physics-guided machine learning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Montreal (MILA)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Machine learning applications to climate change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Teachers College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Environmental education,</a:t>
                      </a:r>
                      <a:br>
                        <a:rPr lang="en-US" sz="1600" u="none" strike="noStrike" cap="none" dirty="0"/>
                      </a:br>
                      <a:r>
                        <a:rPr lang="en-US" sz="1600" u="none" strike="noStrike" cap="none" dirty="0"/>
                        <a:t>education policy</a:t>
                      </a:r>
                      <a:endParaRPr sz="16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5" name="Google Shape;155;g96d67f317c_0_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56" name="Google Shape;156;g96d67f317c_0_1"/>
          <p:cNvGrpSpPr/>
          <p:nvPr/>
        </p:nvGrpSpPr>
        <p:grpSpPr>
          <a:xfrm>
            <a:off x="6015202" y="2315419"/>
            <a:ext cx="4169940" cy="3005024"/>
            <a:chOff x="2823300" y="1690825"/>
            <a:chExt cx="6359525" cy="4269713"/>
          </a:xfrm>
        </p:grpSpPr>
        <p:pic>
          <p:nvPicPr>
            <p:cNvPr id="157" name="Google Shape;157;g96d67f317c_0_1"/>
            <p:cNvPicPr preferRelativeResize="0"/>
            <p:nvPr/>
          </p:nvPicPr>
          <p:blipFill rotWithShape="1">
            <a:blip r:embed="rId3">
              <a:alphaModFix/>
            </a:blip>
            <a:srcRect l="15943" t="6402" r="14644" b="9358"/>
            <a:stretch/>
          </p:blipFill>
          <p:spPr>
            <a:xfrm>
              <a:off x="3009175" y="1690825"/>
              <a:ext cx="6173650" cy="42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g96d67f317c_0_1"/>
            <p:cNvSpPr/>
            <p:nvPr/>
          </p:nvSpPr>
          <p:spPr>
            <a:xfrm>
              <a:off x="2823300" y="4618725"/>
              <a:ext cx="1586100" cy="1325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96d67f317c_0_1"/>
            <p:cNvSpPr/>
            <p:nvPr/>
          </p:nvSpPr>
          <p:spPr>
            <a:xfrm>
              <a:off x="4362050" y="5202438"/>
              <a:ext cx="1329600" cy="758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0" name="Google Shape;160;g96d67f317c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361" y="3470748"/>
            <a:ext cx="407412" cy="42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96d67f317c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6904" y="2511889"/>
            <a:ext cx="407412" cy="42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96d67f317c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728" y="2366221"/>
            <a:ext cx="407412" cy="42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96d67f317c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0177" y="2583928"/>
            <a:ext cx="935808" cy="47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96d67f317c_0_1" descr="Team Geismar | MIJORI"/>
          <p:cNvPicPr preferRelativeResize="0"/>
          <p:nvPr/>
        </p:nvPicPr>
        <p:blipFill rotWithShape="1">
          <a:blip r:embed="rId6">
            <a:alphaModFix/>
          </a:blip>
          <a:srcRect l="17147" t="6129" r="18168"/>
          <a:stretch/>
        </p:blipFill>
        <p:spPr>
          <a:xfrm>
            <a:off x="10964184" y="2621067"/>
            <a:ext cx="315195" cy="49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96d67f317c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1376" y="3531166"/>
            <a:ext cx="263205" cy="29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96d67f317c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51548" y="2005025"/>
            <a:ext cx="704225" cy="3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96d67f317c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71446" y="2632366"/>
            <a:ext cx="352105" cy="37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96d67f317c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01755" y="2632380"/>
            <a:ext cx="396688" cy="2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96d67f317c_0_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37306" y="2095260"/>
            <a:ext cx="1095295" cy="112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8a86e91f2_0_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152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300" b="1"/>
              <a:t>Values inform LEAP’s management approach</a:t>
            </a:r>
            <a:endParaRPr sz="3300" b="1">
              <a:solidFill>
                <a:srgbClr val="FF0000"/>
              </a:solidFill>
            </a:endParaRPr>
          </a:p>
        </p:txBody>
      </p:sp>
      <p:sp>
        <p:nvSpPr>
          <p:cNvPr id="175" name="Google Shape;175;g98a86e91f2_0_127"/>
          <p:cNvSpPr txBox="1">
            <a:spLocks noGrp="1"/>
          </p:cNvSpPr>
          <p:nvPr>
            <p:ph type="body" idx="1"/>
          </p:nvPr>
        </p:nvSpPr>
        <p:spPr>
          <a:xfrm>
            <a:off x="531150" y="1452975"/>
            <a:ext cx="115293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>
                <a:solidFill>
                  <a:srgbClr val="0C343D"/>
                </a:solidFill>
              </a:rPr>
              <a:t>Transparent</a:t>
            </a:r>
            <a:r>
              <a:rPr lang="en-US"/>
              <a:t>, shared governance to leverage broad expertise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>
                <a:solidFill>
                  <a:srgbClr val="0C343D"/>
                </a:solidFill>
              </a:rPr>
              <a:t>Proactive</a:t>
            </a:r>
            <a:r>
              <a:rPr lang="en-US"/>
              <a:t> steps for diversity, equity + inclusion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Research structured to ensure </a:t>
            </a:r>
            <a:r>
              <a:rPr lang="en-US" b="1">
                <a:solidFill>
                  <a:srgbClr val="0C343D"/>
                </a:solidFill>
              </a:rPr>
              <a:t>impact</a:t>
            </a:r>
            <a:r>
              <a:rPr lang="en-US"/>
              <a:t> on climate projections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>
                <a:solidFill>
                  <a:srgbClr val="0C343D"/>
                </a:solidFill>
              </a:rPr>
              <a:t>Open-source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>
                <a:solidFill>
                  <a:srgbClr val="0C343D"/>
                </a:solidFill>
              </a:rPr>
              <a:t>Bi-directional</a:t>
            </a:r>
            <a:r>
              <a:rPr lang="en-US"/>
              <a:t> knowledge transfer to continually engage stakeholders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6" name="Google Shape;176;g98a86e91f2_0_127"/>
          <p:cNvSpPr txBox="1">
            <a:spLocks noGrp="1"/>
          </p:cNvSpPr>
          <p:nvPr>
            <p:ph type="body" idx="1"/>
          </p:nvPr>
        </p:nvSpPr>
        <p:spPr>
          <a:xfrm>
            <a:off x="690750" y="7302843"/>
            <a:ext cx="108105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i="1"/>
              <a:t>“This is a large complex project that </a:t>
            </a:r>
            <a:r>
              <a:rPr lang="en-US" sz="2100" b="1" i="1">
                <a:solidFill>
                  <a:srgbClr val="0C343D"/>
                </a:solidFill>
              </a:rPr>
              <a:t>needs to be managed well to be exceptionally successful</a:t>
            </a:r>
            <a:r>
              <a:rPr lang="en-US" sz="2100" i="1"/>
              <a:t>.” </a:t>
            </a:r>
            <a:r>
              <a:rPr lang="en-US" sz="2100"/>
              <a:t>- NSF Panel Summary</a:t>
            </a:r>
            <a:endParaRPr sz="2100"/>
          </a:p>
        </p:txBody>
      </p:sp>
      <p:sp>
        <p:nvSpPr>
          <p:cNvPr id="177" name="Google Shape;177;g98a86e91f2_0_12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441400" y="194050"/>
            <a:ext cx="11590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240" b="1"/>
              <a:t>Research strategy will move projects from Proof of Concept to ESM Implementation</a:t>
            </a:r>
            <a:endParaRPr sz="3240" b="1"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t="16087" r="1660" b="11347"/>
          <a:stretch/>
        </p:blipFill>
        <p:spPr>
          <a:xfrm>
            <a:off x="1118021" y="1567975"/>
            <a:ext cx="9955958" cy="435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/>
          <p:nvPr/>
        </p:nvSpPr>
        <p:spPr>
          <a:xfrm>
            <a:off x="5011300" y="1849000"/>
            <a:ext cx="4222200" cy="30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9233500" y="1479479"/>
            <a:ext cx="1975606" cy="33801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6a0752ac4_0_315"/>
          <p:cNvSpPr txBox="1">
            <a:spLocks noGrp="1"/>
          </p:cNvSpPr>
          <p:nvPr>
            <p:ph type="title"/>
          </p:nvPr>
        </p:nvSpPr>
        <p:spPr>
          <a:xfrm>
            <a:off x="838200" y="119275"/>
            <a:ext cx="105156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LEAP is 100% Open-Source</a:t>
            </a:r>
            <a:endParaRPr sz="3600" b="1"/>
          </a:p>
        </p:txBody>
      </p:sp>
      <p:graphicFrame>
        <p:nvGraphicFramePr>
          <p:cNvPr id="192" name="Google Shape;192;g96a0752ac4_0_315"/>
          <p:cNvGraphicFramePr/>
          <p:nvPr/>
        </p:nvGraphicFramePr>
        <p:xfrm>
          <a:off x="628038" y="1220338"/>
          <a:ext cx="10935925" cy="2362050"/>
        </p:xfrm>
        <a:graphic>
          <a:graphicData uri="http://schemas.openxmlformats.org/drawingml/2006/table">
            <a:tbl>
              <a:tblPr>
                <a:noFill/>
                <a:tableStyleId>{A2350F3F-A4E6-42A1-B620-B55FC2BBC2B0}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>
                          <a:solidFill>
                            <a:srgbClr val="FFFFFF"/>
                          </a:solidFill>
                        </a:rPr>
                        <a:t>Goal</a:t>
                      </a:r>
                      <a:endParaRPr sz="19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>
                          <a:solidFill>
                            <a:srgbClr val="FFFFFF"/>
                          </a:solidFill>
                        </a:rPr>
                        <a:t>Vehicle</a:t>
                      </a:r>
                      <a:endParaRPr sz="19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Shared Data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LEAPangeo, Website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Shared Code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GitHub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Shared Ownership, Transparent Operations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Operations Manual, Annual Report, Newsletter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Transparent Funding Decisions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Funding Review Panel, Ethics Handbook, Website</a:t>
                      </a:r>
                      <a:endParaRPr sz="19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Google Shape;193;g96a0752ac4_0_315"/>
          <p:cNvSpPr txBox="1"/>
          <p:nvPr/>
        </p:nvSpPr>
        <p:spPr>
          <a:xfrm>
            <a:off x="545250" y="3765743"/>
            <a:ext cx="106974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All innovations publicly disclosed</a:t>
            </a:r>
            <a:endParaRPr sz="24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licensing → inclusive, broadening participation, and knowledge transfer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Published as soon as possible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Underlying code published to website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Consistent with NCAR’s CESM + NSF’s Pangeo open-source models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96a0752ac4_0_315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6a0752ac4_0_331"/>
          <p:cNvSpPr txBox="1">
            <a:spLocks noGrp="1"/>
          </p:cNvSpPr>
          <p:nvPr>
            <p:ph type="title"/>
          </p:nvPr>
        </p:nvSpPr>
        <p:spPr>
          <a:xfrm>
            <a:off x="838200" y="234675"/>
            <a:ext cx="11353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/>
              <a:t>LEAP is well positioned for virtual work</a:t>
            </a:r>
            <a:endParaRPr sz="3600" b="1"/>
          </a:p>
        </p:txBody>
      </p:sp>
      <p:sp>
        <p:nvSpPr>
          <p:cNvPr id="200" name="Google Shape;200;g96a0752ac4_0_331"/>
          <p:cNvSpPr txBox="1">
            <a:spLocks noGrp="1"/>
          </p:cNvSpPr>
          <p:nvPr>
            <p:ph type="body" idx="1"/>
          </p:nvPr>
        </p:nvSpPr>
        <p:spPr>
          <a:xfrm>
            <a:off x="838200" y="1404725"/>
            <a:ext cx="113538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Mainly </a:t>
            </a:r>
            <a:r>
              <a:rPr lang="en-US" sz="2600" i="1"/>
              <a:t>computational</a:t>
            </a:r>
            <a:r>
              <a:rPr lang="en-US" sz="2600"/>
              <a:t> research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600" i="1"/>
              <a:t>LEAPangeo</a:t>
            </a:r>
            <a:r>
              <a:rPr lang="en-US" sz="2600"/>
              <a:t> provides cloud-based distributed data infrastructure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3429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Team highly-experienced in virtual meetings + distanced collaboration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3429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Will continue to adapt with emerging technology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3429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This Site Visit showcases team ability to work effectively at a distance 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sp>
        <p:nvSpPr>
          <p:cNvPr id="201" name="Google Shape;201;g96a0752ac4_0_331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Office PowerPoint</Application>
  <PresentationFormat>Widescreen</PresentationFormat>
  <Paragraphs>406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Verdana</vt:lpstr>
      <vt:lpstr>Calibri</vt:lpstr>
      <vt:lpstr>Arial Hebrew</vt:lpstr>
      <vt:lpstr>Office Theme</vt:lpstr>
      <vt:lpstr>Management + Administration</vt:lpstr>
      <vt:lpstr>LEAP PI + Co-PI team</vt:lpstr>
      <vt:lpstr>Implementing our vision</vt:lpstr>
      <vt:lpstr>LEAP spans the continent, with NYC as hub</vt:lpstr>
      <vt:lpstr>Complementary university capabilities integrated through structured programs</vt:lpstr>
      <vt:lpstr>Values inform LEAP’s management approach</vt:lpstr>
      <vt:lpstr>Research strategy will move projects from Proof of Concept to ESM Implementation</vt:lpstr>
      <vt:lpstr>LEAP is 100% Open-Source</vt:lpstr>
      <vt:lpstr>LEAP is well positioned for virtual work</vt:lpstr>
      <vt:lpstr>Governance structure implements Vision through the 5 Convergence Strategies</vt:lpstr>
      <vt:lpstr>LEAP governance is shared + distributed</vt:lpstr>
      <vt:lpstr>LEAP Governance Committees</vt:lpstr>
      <vt:lpstr>Director’s Responsibilities</vt:lpstr>
      <vt:lpstr>Deputy Director’s Responsibilities</vt:lpstr>
      <vt:lpstr>Chief Convergence Officer + Education Director Responsibilities</vt:lpstr>
      <vt:lpstr>Data + Computation Director’s Responsibilities</vt:lpstr>
      <vt:lpstr>Chief Equity Officer + Knowledge Transfer Director’s Responsibilities</vt:lpstr>
      <vt:lpstr>If needed, directorship succession is clear</vt:lpstr>
      <vt:lpstr>LEAP Governance Committees</vt:lpstr>
      <vt:lpstr>LEAP Governance Committees</vt:lpstr>
      <vt:lpstr>Executive Committee is the primary decision-making body</vt:lpstr>
      <vt:lpstr>LEAP Governance Committees</vt:lpstr>
      <vt:lpstr>PowerPoint Presentation</vt:lpstr>
      <vt:lpstr>PowerPoint Presentation</vt:lpstr>
      <vt:lpstr>LEAP Governance Committees</vt:lpstr>
      <vt:lpstr>Knowledge Transfer Subcommittee drives DEI initiatives and engages stakeholders</vt:lpstr>
      <vt:lpstr>Director’s Council advises across academic institutions</vt:lpstr>
      <vt:lpstr>External Advisory Board evaluates LEAP and provides strategic advice</vt:lpstr>
      <vt:lpstr>Continued professional leadership development will support effective center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reflects LEAP priorities</vt:lpstr>
      <vt:lpstr>Columbia Institutional commitments are substantial</vt:lpstr>
      <vt:lpstr>Annual meetings allow for reflection, redirection + building Center culture</vt:lpstr>
      <vt:lpstr>Documents support efficiency + transparency</vt:lpstr>
      <vt:lpstr>Internal + external communication will be multi-faceted</vt:lpstr>
      <vt:lpstr>LEAP is prepared to address challenges as we enter uncharted territories </vt:lpstr>
      <vt:lpstr>LEAP is prepared to address challenges as we enter uncharted territories </vt:lpstr>
      <vt:lpstr>LEAP is prepared to address challenges as we enter uncharted territories </vt:lpstr>
      <vt:lpstr>We are ready for this  </vt:lpstr>
      <vt:lpstr>We are ready for this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2020-09-17T23:24:46Z</dcterms:created>
  <dcterms:modified xsi:type="dcterms:W3CDTF">2020-09-17T23:26:16Z</dcterms:modified>
</cp:coreProperties>
</file>